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</p:sldIdLst>
  <p:sldSz cx="18288000" cy="10287000"/>
  <p:notesSz cx="6858000" cy="9144000"/>
  <p:embeddedFontLst>
    <p:embeddedFont>
      <p:font typeface="Angsana New" panose="02020603050405020304" pitchFamily="18" charset="-34"/>
      <p:regular r:id="rId28"/>
      <p:bold r:id="rId29"/>
      <p:italic r:id="rId30"/>
      <p:boldItalic r:id="rId31"/>
    </p:embeddedFont>
    <p:embeddedFont>
      <p:font typeface="AngsanaUPC" panose="02020603050405020304" pitchFamily="18" charset="-34"/>
      <p:regular r:id="rId32"/>
      <p:bold r:id="rId33"/>
      <p:italic r:id="rId34"/>
      <p:boldItalic r:id="rId35"/>
    </p:embeddedFont>
    <p:embeddedFont>
      <p:font typeface="Arimo Bold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itr SemiBold" panose="00000700000000000000" pitchFamily="2" charset="-34"/>
      <p:regular r:id="rId41"/>
      <p:bold r:id="rId42"/>
    </p:embeddedFont>
    <p:embeddedFont>
      <p:font typeface="Pridi Regular" panose="020B0604020202020204" charset="-34"/>
      <p:regular r:id="rId43"/>
    </p:embeddedFont>
    <p:embeddedFont>
      <p:font typeface="Pridi Regular Bold" panose="020B0604020202020204" charset="-34"/>
      <p:regular r:id="rId44"/>
    </p:embeddedFont>
    <p:embeddedFont>
      <p:font typeface="Prompt Bold" panose="020B0604020202020204" charset="-34"/>
      <p:regular r:id="rId45"/>
    </p:embeddedFont>
    <p:embeddedFont>
      <p:font typeface="Prompt Light Bold" panose="020B0604020202020204" charset="-34"/>
      <p:regular r:id="rId46"/>
    </p:embeddedFont>
    <p:embeddedFont>
      <p:font typeface="Sarabun" panose="020B0604020202020204" charset="-34"/>
      <p:regular r:id="rId47"/>
    </p:embeddedFont>
    <p:embeddedFont>
      <p:font typeface="Sarabun Bold" panose="020B0604020202020204" charset="-34"/>
      <p:regular r:id="rId48"/>
    </p:embeddedFont>
    <p:embeddedFont>
      <p:font typeface="Segoe UI Historic" panose="020B0502040204020203" pitchFamily="3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5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FB256-F063-44A0-8D15-E812625CEA1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65183-8BA8-4FB0-B53D-B880806C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3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65183-8BA8-4FB0-B53D-B880806C60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3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65183-8BA8-4FB0-B53D-B880806C60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3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6.svg"/><Relationship Id="rId7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svg"/><Relationship Id="rId7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4.svg"/><Relationship Id="rId10" Type="http://schemas.openxmlformats.org/officeDocument/2006/relationships/image" Target="../media/image52.png"/><Relationship Id="rId4" Type="http://schemas.openxmlformats.org/officeDocument/2006/relationships/image" Target="../media/image23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4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svg"/><Relationship Id="rId7" Type="http://schemas.openxmlformats.org/officeDocument/2006/relationships/image" Target="../media/image3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2.png"/><Relationship Id="rId5" Type="http://schemas.openxmlformats.org/officeDocument/2006/relationships/image" Target="../media/image33.png"/><Relationship Id="rId10" Type="http://schemas.openxmlformats.org/officeDocument/2006/relationships/image" Target="../media/image52.png"/><Relationship Id="rId4" Type="http://schemas.openxmlformats.org/officeDocument/2006/relationships/image" Target="../media/image32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35.svg"/><Relationship Id="rId5" Type="http://schemas.openxmlformats.org/officeDocument/2006/relationships/image" Target="../media/image23.png"/><Relationship Id="rId10" Type="http://schemas.openxmlformats.org/officeDocument/2006/relationships/image" Target="../media/image34.png"/><Relationship Id="rId4" Type="http://schemas.openxmlformats.org/officeDocument/2006/relationships/image" Target="../media/image26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6.sv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82808" y="-4629150"/>
            <a:ext cx="25214203" cy="8519773"/>
            <a:chOff x="0" y="0"/>
            <a:chExt cx="33618938" cy="11359697"/>
          </a:xfrm>
        </p:grpSpPr>
        <p:grpSp>
          <p:nvGrpSpPr>
            <p:cNvPr id="3" name="Group 3"/>
            <p:cNvGrpSpPr/>
            <p:nvPr/>
          </p:nvGrpSpPr>
          <p:grpSpPr>
            <a:xfrm>
              <a:off x="3151123" y="1329888"/>
              <a:ext cx="7543800" cy="7543800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8CF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43744" y="961910"/>
              <a:ext cx="7543800" cy="7543800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8CF6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6075138" y="271030"/>
              <a:ext cx="7543800" cy="7543800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8CF6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1201612" y="0"/>
              <a:ext cx="7543800" cy="7543800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58CF6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043637"/>
              <a:ext cx="26075138" cy="825712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48790" y="3102570"/>
              <a:ext cx="26075138" cy="825712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982185" y="161609"/>
            <a:ext cx="3729014" cy="372901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0D8EC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1912885" y="1095416"/>
            <a:ext cx="1867614" cy="372901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85878" y="514356"/>
            <a:ext cx="3121628" cy="302351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11799" y="9730069"/>
            <a:ext cx="12126655" cy="382544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82185" y="5844095"/>
            <a:ext cx="5533350" cy="411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328132" y="-180731"/>
            <a:ext cx="7009941" cy="7054029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5400000">
            <a:off x="15045644" y="3034350"/>
            <a:ext cx="1699553" cy="10885490"/>
            <a:chOff x="0" y="0"/>
            <a:chExt cx="2354580" cy="150808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5080883"/>
            </a:xfrm>
            <a:custGeom>
              <a:avLst/>
              <a:gdLst/>
              <a:ahLst/>
              <a:cxnLst/>
              <a:rect l="l" t="t" r="r" b="b"/>
              <a:pathLst>
                <a:path w="2353310" h="15080883">
                  <a:moveTo>
                    <a:pt x="784860" y="15013572"/>
                  </a:moveTo>
                  <a:cubicBezTo>
                    <a:pt x="905510" y="15054211"/>
                    <a:pt x="1042670" y="15080883"/>
                    <a:pt x="1177290" y="15080883"/>
                  </a:cubicBezTo>
                  <a:cubicBezTo>
                    <a:pt x="1311910" y="15080883"/>
                    <a:pt x="1441450" y="15058022"/>
                    <a:pt x="1560830" y="15017383"/>
                  </a:cubicBezTo>
                  <a:cubicBezTo>
                    <a:pt x="1563370" y="15016111"/>
                    <a:pt x="1565910" y="15016111"/>
                    <a:pt x="1568450" y="15014842"/>
                  </a:cubicBezTo>
                  <a:cubicBezTo>
                    <a:pt x="2016760" y="14852283"/>
                    <a:pt x="2346960" y="14423022"/>
                    <a:pt x="2353310" y="1388379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3873133"/>
                  </a:lnTo>
                  <a:cubicBezTo>
                    <a:pt x="6350" y="14425561"/>
                    <a:pt x="331470" y="14854822"/>
                    <a:pt x="784860" y="150135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658356" y="2268292"/>
            <a:ext cx="6481726" cy="677827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471318" y="3346284"/>
            <a:ext cx="7315200" cy="1423139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248705" y="1241497"/>
            <a:ext cx="11335054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83"/>
              </a:lnSpc>
              <a:spcBef>
                <a:spcPct val="0"/>
              </a:spcBef>
            </a:pPr>
            <a:r>
              <a:rPr lang="en-US" sz="6819" spc="-136" dirty="0" err="1">
                <a:solidFill>
                  <a:srgbClr val="0030BF"/>
                </a:solidFill>
                <a:cs typeface="K2D Bold"/>
              </a:rPr>
              <a:t>อุปกรณ์ช่วยการกายภาพบำบัด</a:t>
            </a:r>
            <a:endParaRPr lang="en-US" sz="6819" spc="-136" dirty="0">
              <a:solidFill>
                <a:srgbClr val="0030BF"/>
              </a:solidFill>
              <a:cs typeface="K2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711462" y="3585501"/>
            <a:ext cx="6547838" cy="562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2"/>
              </a:lnSpc>
            </a:pPr>
            <a:r>
              <a:rPr lang="en-US" sz="4029" spc="274">
                <a:solidFill>
                  <a:srgbClr val="000000"/>
                </a:solidFill>
                <a:cs typeface="Sarabun"/>
              </a:rPr>
              <a:t>โรงเรียนพิจิตรพิทยาคม</a:t>
            </a:r>
          </a:p>
        </p:txBody>
      </p:sp>
      <p:grpSp>
        <p:nvGrpSpPr>
          <p:cNvPr id="26" name="Group 26"/>
          <p:cNvGrpSpPr/>
          <p:nvPr/>
        </p:nvGrpSpPr>
        <p:grpSpPr>
          <a:xfrm rot="5400000">
            <a:off x="14418929" y="2746550"/>
            <a:ext cx="1699553" cy="10885490"/>
            <a:chOff x="0" y="0"/>
            <a:chExt cx="2354580" cy="150808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353310" cy="15080883"/>
            </a:xfrm>
            <a:custGeom>
              <a:avLst/>
              <a:gdLst/>
              <a:ahLst/>
              <a:cxnLst/>
              <a:rect l="l" t="t" r="r" b="b"/>
              <a:pathLst>
                <a:path w="2353310" h="15080883">
                  <a:moveTo>
                    <a:pt x="784860" y="15013572"/>
                  </a:moveTo>
                  <a:cubicBezTo>
                    <a:pt x="905510" y="15054211"/>
                    <a:pt x="1042670" y="15080883"/>
                    <a:pt x="1177290" y="15080883"/>
                  </a:cubicBezTo>
                  <a:cubicBezTo>
                    <a:pt x="1311910" y="15080883"/>
                    <a:pt x="1441450" y="15058022"/>
                    <a:pt x="1560830" y="15017383"/>
                  </a:cubicBezTo>
                  <a:cubicBezTo>
                    <a:pt x="1563370" y="15016111"/>
                    <a:pt x="1565910" y="15016111"/>
                    <a:pt x="1568450" y="15014842"/>
                  </a:cubicBezTo>
                  <a:cubicBezTo>
                    <a:pt x="2016760" y="14852283"/>
                    <a:pt x="2346960" y="14423022"/>
                    <a:pt x="2353310" y="1388379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3873133"/>
                  </a:lnTo>
                  <a:cubicBezTo>
                    <a:pt x="6350" y="14425561"/>
                    <a:pt x="331470" y="14854822"/>
                    <a:pt x="784860" y="15013572"/>
                  </a:cubicBezTo>
                  <a:close/>
                </a:path>
              </a:pathLst>
            </a:custGeom>
            <a:solidFill>
              <a:srgbClr val="FFD5E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0529733" y="8057543"/>
            <a:ext cx="3360539" cy="41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3029" spc="206">
                <a:solidFill>
                  <a:srgbClr val="000000"/>
                </a:solidFill>
                <a:cs typeface="Sarabun Bold"/>
              </a:rPr>
              <a:t>อาจารย์ที่ปรึกษา 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41004" y="8049094"/>
            <a:ext cx="4092955" cy="41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3029" spc="206" dirty="0" err="1">
                <a:solidFill>
                  <a:srgbClr val="000000"/>
                </a:solidFill>
                <a:cs typeface="Sarabun Bold"/>
              </a:rPr>
              <a:t>คุณครูมาโนชญ์</a:t>
            </a:r>
            <a:r>
              <a:rPr lang="en-US" sz="3029" spc="206" dirty="0">
                <a:solidFill>
                  <a:srgbClr val="000000"/>
                </a:solidFill>
                <a:cs typeface="Sarabun Bold"/>
              </a:rPr>
              <a:t> </a:t>
            </a:r>
            <a:r>
              <a:rPr lang="en-US" sz="3029" spc="206" dirty="0" err="1">
                <a:solidFill>
                  <a:srgbClr val="000000"/>
                </a:solidFill>
                <a:cs typeface="Sarabun Bold"/>
              </a:rPr>
              <a:t>แสงศิริ</a:t>
            </a:r>
            <a:endParaRPr lang="en-US" sz="3029" spc="206" dirty="0">
              <a:solidFill>
                <a:srgbClr val="000000"/>
              </a:solidFill>
              <a:cs typeface="Sarabun Bold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0529733" y="5143500"/>
            <a:ext cx="4738973" cy="1841213"/>
            <a:chOff x="0" y="0"/>
            <a:chExt cx="6318630" cy="2454950"/>
          </a:xfrm>
        </p:grpSpPr>
        <p:sp>
          <p:nvSpPr>
            <p:cNvPr id="32" name="TextBox 32"/>
            <p:cNvSpPr txBox="1"/>
            <p:nvPr/>
          </p:nvSpPr>
          <p:spPr>
            <a:xfrm>
              <a:off x="0" y="38100"/>
              <a:ext cx="6018390" cy="57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4111" lvl="1" indent="-327055" algn="l">
                <a:lnSpc>
                  <a:spcPts val="3272"/>
                </a:lnSpc>
                <a:buFont typeface="Arial"/>
                <a:buChar char="•"/>
              </a:pPr>
              <a:r>
                <a:rPr lang="en-US" sz="3029" spc="206">
                  <a:solidFill>
                    <a:srgbClr val="000000"/>
                  </a:solidFill>
                  <a:cs typeface="Sarabun"/>
                </a:rPr>
                <a:t>นายธีรเมต ช่วยพยุง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949047"/>
              <a:ext cx="6318630" cy="57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4111" lvl="1" indent="-327055" algn="l">
                <a:lnSpc>
                  <a:spcPts val="3272"/>
                </a:lnSpc>
                <a:buFont typeface="Arial"/>
                <a:buChar char="•"/>
              </a:pPr>
              <a:r>
                <a:rPr lang="en-US" sz="3029" spc="206">
                  <a:solidFill>
                    <a:srgbClr val="000000"/>
                  </a:solidFill>
                  <a:cs typeface="Sarabun"/>
                </a:rPr>
                <a:t>นายธนพัฒน์ พรมคล้าย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882847"/>
              <a:ext cx="6318630" cy="57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4111" lvl="1" indent="-327055" algn="just">
                <a:lnSpc>
                  <a:spcPts val="3272"/>
                </a:lnSpc>
                <a:buFont typeface="Arial"/>
                <a:buChar char="•"/>
              </a:pPr>
              <a:r>
                <a:rPr lang="en-US" sz="3029" spc="206">
                  <a:solidFill>
                    <a:srgbClr val="000000"/>
                  </a:solidFill>
                  <a:cs typeface="Sarabun"/>
                </a:rPr>
                <a:t>นายกุมภา เจนสาริกิจ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-936548" y="4537878"/>
            <a:ext cx="6478766" cy="76480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-936548" y="-1590199"/>
            <a:ext cx="6478766" cy="76480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1940" y="2662512"/>
            <a:ext cx="5314624" cy="17528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t="4443" b="4443"/>
          <a:stretch>
            <a:fillRect/>
          </a:stretch>
        </p:blipFill>
        <p:spPr>
          <a:xfrm>
            <a:off x="6831925" y="2662512"/>
            <a:ext cx="5337753" cy="175289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t="5477" b="5477"/>
          <a:stretch>
            <a:fillRect/>
          </a:stretch>
        </p:blipFill>
        <p:spPr>
          <a:xfrm>
            <a:off x="1028700" y="6756383"/>
            <a:ext cx="5267864" cy="17299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t="6822" b="6822"/>
          <a:stretch>
            <a:fillRect/>
          </a:stretch>
        </p:blipFill>
        <p:spPr>
          <a:xfrm>
            <a:off x="6831925" y="6756383"/>
            <a:ext cx="5267864" cy="17299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123799" y="1028700"/>
            <a:ext cx="3525803" cy="892865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14688" y="1535346"/>
            <a:ext cx="3295888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cs typeface="Pridi Regular"/>
              </a:rPr>
              <a:t>โหมดการเดิน</a:t>
            </a:r>
            <a:endParaRPr lang="en-US" sz="5199" dirty="0">
              <a:solidFill>
                <a:srgbClr val="000000"/>
              </a:solidFill>
              <a:cs typeface="Pridi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30603" y="1535346"/>
            <a:ext cx="4070509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cs typeface="Pridi Regular"/>
              </a:rPr>
              <a:t>โหมดแขนและขา</a:t>
            </a:r>
            <a:endParaRPr lang="en-US" sz="5199" dirty="0">
              <a:solidFill>
                <a:srgbClr val="000000"/>
              </a:solidFill>
              <a:cs typeface="Pridi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01455" y="5662407"/>
            <a:ext cx="3522354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cs typeface="Pridi Regular"/>
              </a:rPr>
              <a:t>โหมดสายตา</a:t>
            </a:r>
            <a:endParaRPr lang="en-US" sz="5199" dirty="0">
              <a:solidFill>
                <a:srgbClr val="000000"/>
              </a:solidFill>
              <a:cs typeface="Pridi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63116" y="5653658"/>
            <a:ext cx="4875371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cs typeface="Pridi Regular"/>
              </a:rPr>
              <a:t>โหมดประสาทสัมผัส</a:t>
            </a:r>
            <a:endParaRPr lang="en-US" sz="5199" dirty="0">
              <a:solidFill>
                <a:srgbClr val="000000"/>
              </a:solidFill>
              <a:cs typeface="Pridi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04770" y="307341"/>
            <a:ext cx="5201960" cy="69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 err="1">
                <a:solidFill>
                  <a:srgbClr val="000000"/>
                </a:solidFill>
                <a:cs typeface="Pridi Regular"/>
              </a:rPr>
              <a:t>หน้าจอหลักที่แสดงในมือถือ</a:t>
            </a:r>
            <a:endParaRPr lang="en-US" sz="4000" dirty="0">
              <a:solidFill>
                <a:srgbClr val="000000"/>
              </a:solidFill>
              <a:cs typeface="Pridi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2610" t="13450" r="9952" b="91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4935" y="5993938"/>
            <a:ext cx="7207663" cy="4598809"/>
            <a:chOff x="0" y="0"/>
            <a:chExt cx="9610218" cy="613174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352482"/>
              <a:ext cx="4488597" cy="177926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598619"/>
              <a:ext cx="4488597" cy="177926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844755"/>
              <a:ext cx="4488597" cy="17792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4488597" cy="177926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4352482"/>
              <a:ext cx="4488597" cy="177926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2598619"/>
              <a:ext cx="4488597" cy="17792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844755"/>
              <a:ext cx="4488597" cy="17792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0"/>
              <a:ext cx="4488597" cy="17792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4352482"/>
              <a:ext cx="4488597" cy="1779264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2598619"/>
              <a:ext cx="4488597" cy="177926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844755"/>
              <a:ext cx="4488597" cy="177926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0"/>
              <a:ext cx="4488597" cy="1779264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-163679" y="-305748"/>
            <a:ext cx="6058610" cy="2001672"/>
            <a:chOff x="0" y="0"/>
            <a:chExt cx="8078147" cy="2668896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07664"/>
              <a:ext cx="4488597" cy="1779264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218239" y="889632"/>
              <a:ext cx="4488597" cy="1779264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589550" y="889632"/>
              <a:ext cx="4488597" cy="177926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589550" y="0"/>
              <a:ext cx="4488597" cy="1779264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-136116" y="1952688"/>
            <a:ext cx="6548845" cy="3758099"/>
            <a:chOff x="0" y="0"/>
            <a:chExt cx="8731793" cy="5010798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56803"/>
              <a:ext cx="3668034" cy="1453995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123564"/>
              <a:ext cx="3668034" cy="1453995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90325"/>
              <a:ext cx="3668034" cy="1453995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3668034" cy="1453995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3556803"/>
              <a:ext cx="3668034" cy="1453995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2123564"/>
              <a:ext cx="3668034" cy="1453995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690325"/>
              <a:ext cx="3668034" cy="1453995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0"/>
              <a:ext cx="3668034" cy="1453995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3556803"/>
              <a:ext cx="3668034" cy="1453995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2123564"/>
              <a:ext cx="3668034" cy="1453995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690325"/>
              <a:ext cx="3668034" cy="1453995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0"/>
              <a:ext cx="3668034" cy="1453995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3556803"/>
              <a:ext cx="3668034" cy="1453995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2123564"/>
              <a:ext cx="3668034" cy="1453995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690325"/>
              <a:ext cx="3668034" cy="1453995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0"/>
              <a:ext cx="3668034" cy="1453995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3556803"/>
              <a:ext cx="3668034" cy="1453995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2123564"/>
              <a:ext cx="3668034" cy="1453995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690325"/>
              <a:ext cx="3668034" cy="1453995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0"/>
              <a:ext cx="3668034" cy="1453995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3556803"/>
              <a:ext cx="3668034" cy="1453995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2123564"/>
              <a:ext cx="3668034" cy="1453995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690325"/>
              <a:ext cx="3668034" cy="1453995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0"/>
              <a:ext cx="3668034" cy="1453995"/>
            </a:xfrm>
            <a:prstGeom prst="rect">
              <a:avLst/>
            </a:prstGeom>
          </p:spPr>
        </p:pic>
      </p:grpSp>
      <p:sp>
        <p:nvSpPr>
          <p:cNvPr id="45" name="TextBox 45"/>
          <p:cNvSpPr txBox="1"/>
          <p:nvPr/>
        </p:nvSpPr>
        <p:spPr>
          <a:xfrm>
            <a:off x="510925" y="103788"/>
            <a:ext cx="5254762" cy="140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cs typeface="Prompt Light Bold"/>
              </a:rPr>
              <a:t>ค่าที่แสดงบน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Prompt Light Bold"/>
              </a:rPr>
              <a:t>Application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-136116" y="2250411"/>
            <a:ext cx="6781780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cs typeface="Noto Sans Thai SemiCondensed Bold"/>
              </a:rPr>
              <a:t>โหมดการเดิน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0" y="6321906"/>
            <a:ext cx="6781780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cs typeface="Noto Sans Thai SemiCondensed Bold"/>
              </a:rPr>
              <a:t>โหมดแขนและขา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7462" y="3390606"/>
            <a:ext cx="5314624" cy="1752894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5"/>
          <a:srcRect t="4443" b="4443"/>
          <a:stretch>
            <a:fillRect/>
          </a:stretch>
        </p:blipFill>
        <p:spPr>
          <a:xfrm>
            <a:off x="585897" y="7416896"/>
            <a:ext cx="5337753" cy="1752894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14807060" y="1952688"/>
            <a:ext cx="6548845" cy="3758099"/>
            <a:chOff x="0" y="0"/>
            <a:chExt cx="8731793" cy="5010798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56803"/>
              <a:ext cx="3668034" cy="1453995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123564"/>
              <a:ext cx="3668034" cy="1453995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90325"/>
              <a:ext cx="3668034" cy="1453995"/>
            </a:xfrm>
            <a:prstGeom prst="rect">
              <a:avLst/>
            </a:prstGeom>
          </p:spPr>
        </p:pic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3668034" cy="1453995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3556803"/>
              <a:ext cx="3668034" cy="1453995"/>
            </a:xfrm>
            <a:prstGeom prst="rect">
              <a:avLst/>
            </a:prstGeom>
          </p:spPr>
        </p:pic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2123564"/>
              <a:ext cx="3668034" cy="1453995"/>
            </a:xfrm>
            <a:prstGeom prst="rect">
              <a:avLst/>
            </a:prstGeom>
          </p:spPr>
        </p:pic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690325"/>
              <a:ext cx="3668034" cy="1453995"/>
            </a:xfrm>
            <a:prstGeom prst="rect">
              <a:avLst/>
            </a:prstGeom>
          </p:spPr>
        </p:pic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0"/>
              <a:ext cx="3668034" cy="1453995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3556803"/>
              <a:ext cx="3668034" cy="1453995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2123564"/>
              <a:ext cx="3668034" cy="1453995"/>
            </a:xfrm>
            <a:prstGeom prst="rect">
              <a:avLst/>
            </a:prstGeom>
          </p:spPr>
        </p:pic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690325"/>
              <a:ext cx="3668034" cy="1453995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0"/>
              <a:ext cx="3668034" cy="1453995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3556803"/>
              <a:ext cx="3668034" cy="1453995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2123564"/>
              <a:ext cx="3668034" cy="1453995"/>
            </a:xfrm>
            <a:prstGeom prst="rect">
              <a:avLst/>
            </a:prstGeom>
          </p:spPr>
        </p:pic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690325"/>
              <a:ext cx="3668034" cy="1453995"/>
            </a:xfrm>
            <a:prstGeom prst="rect">
              <a:avLst/>
            </a:prstGeom>
          </p:spPr>
        </p:pic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0"/>
              <a:ext cx="3668034" cy="1453995"/>
            </a:xfrm>
            <a:prstGeom prst="rect">
              <a:avLst/>
            </a:prstGeom>
          </p:spPr>
        </p:pic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3556803"/>
              <a:ext cx="3668034" cy="1453995"/>
            </a:xfrm>
            <a:prstGeom prst="rect">
              <a:avLst/>
            </a:prstGeom>
          </p:spPr>
        </p:pic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2123564"/>
              <a:ext cx="3668034" cy="1453995"/>
            </a:xfrm>
            <a:prstGeom prst="rect">
              <a:avLst/>
            </a:prstGeom>
          </p:spPr>
        </p:pic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690325"/>
              <a:ext cx="3668034" cy="1453995"/>
            </a:xfrm>
            <a:prstGeom prst="rect">
              <a:avLst/>
            </a:prstGeom>
          </p:spPr>
        </p:pic>
        <p:pic>
          <p:nvPicPr>
            <p:cNvPr id="70" name="Picture 7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0"/>
              <a:ext cx="3668034" cy="1453995"/>
            </a:xfrm>
            <a:prstGeom prst="rect">
              <a:avLst/>
            </a:prstGeom>
          </p:spPr>
        </p:pic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3556803"/>
              <a:ext cx="3668034" cy="1453995"/>
            </a:xfrm>
            <a:prstGeom prst="rect">
              <a:avLst/>
            </a:prstGeom>
          </p:spPr>
        </p:pic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2123564"/>
              <a:ext cx="3668034" cy="1453995"/>
            </a:xfrm>
            <a:prstGeom prst="rect">
              <a:avLst/>
            </a:prstGeom>
          </p:spPr>
        </p:pic>
        <p:pic>
          <p:nvPicPr>
            <p:cNvPr id="73" name="Picture 7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690325"/>
              <a:ext cx="3668034" cy="1453995"/>
            </a:xfrm>
            <a:prstGeom prst="rect">
              <a:avLst/>
            </a:prstGeom>
          </p:spPr>
        </p:pic>
        <p:pic>
          <p:nvPicPr>
            <p:cNvPr id="74" name="Picture 7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0"/>
              <a:ext cx="3668034" cy="1453995"/>
            </a:xfrm>
            <a:prstGeom prst="rect">
              <a:avLst/>
            </a:prstGeom>
          </p:spPr>
        </p:pic>
      </p:grpSp>
      <p:grpSp>
        <p:nvGrpSpPr>
          <p:cNvPr id="75" name="Group 75"/>
          <p:cNvGrpSpPr/>
          <p:nvPr/>
        </p:nvGrpSpPr>
        <p:grpSpPr>
          <a:xfrm>
            <a:off x="14807060" y="6414294"/>
            <a:ext cx="6548845" cy="3758099"/>
            <a:chOff x="0" y="0"/>
            <a:chExt cx="8731793" cy="5010798"/>
          </a:xfrm>
        </p:grpSpPr>
        <p:pic>
          <p:nvPicPr>
            <p:cNvPr id="76" name="Picture 7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56803"/>
              <a:ext cx="3668034" cy="1453995"/>
            </a:xfrm>
            <a:prstGeom prst="rect">
              <a:avLst/>
            </a:prstGeom>
          </p:spPr>
        </p:pic>
        <p:pic>
          <p:nvPicPr>
            <p:cNvPr id="77" name="Picture 7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123564"/>
              <a:ext cx="3668034" cy="1453995"/>
            </a:xfrm>
            <a:prstGeom prst="rect">
              <a:avLst/>
            </a:prstGeom>
          </p:spPr>
        </p:pic>
        <p:pic>
          <p:nvPicPr>
            <p:cNvPr id="78" name="Picture 7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90325"/>
              <a:ext cx="3668034" cy="1453995"/>
            </a:xfrm>
            <a:prstGeom prst="rect">
              <a:avLst/>
            </a:prstGeom>
          </p:spPr>
        </p:pic>
        <p:pic>
          <p:nvPicPr>
            <p:cNvPr id="79" name="Picture 7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3668034" cy="1453995"/>
            </a:xfrm>
            <a:prstGeom prst="rect">
              <a:avLst/>
            </a:prstGeom>
          </p:spPr>
        </p:pic>
        <p:pic>
          <p:nvPicPr>
            <p:cNvPr id="80" name="Picture 8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3556803"/>
              <a:ext cx="3668034" cy="1453995"/>
            </a:xfrm>
            <a:prstGeom prst="rect">
              <a:avLst/>
            </a:prstGeom>
          </p:spPr>
        </p:pic>
        <p:pic>
          <p:nvPicPr>
            <p:cNvPr id="81" name="Picture 8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2123564"/>
              <a:ext cx="3668034" cy="1453995"/>
            </a:xfrm>
            <a:prstGeom prst="rect">
              <a:avLst/>
            </a:prstGeom>
          </p:spPr>
        </p:pic>
        <p:pic>
          <p:nvPicPr>
            <p:cNvPr id="82" name="Picture 8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690325"/>
              <a:ext cx="3668034" cy="1453995"/>
            </a:xfrm>
            <a:prstGeom prst="rect">
              <a:avLst/>
            </a:prstGeom>
          </p:spPr>
        </p:pic>
        <p:pic>
          <p:nvPicPr>
            <p:cNvPr id="83" name="Picture 8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0"/>
              <a:ext cx="3668034" cy="1453995"/>
            </a:xfrm>
            <a:prstGeom prst="rect">
              <a:avLst/>
            </a:prstGeom>
          </p:spPr>
        </p:pic>
        <p:pic>
          <p:nvPicPr>
            <p:cNvPr id="84" name="Picture 8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3556803"/>
              <a:ext cx="3668034" cy="1453995"/>
            </a:xfrm>
            <a:prstGeom prst="rect">
              <a:avLst/>
            </a:prstGeom>
          </p:spPr>
        </p:pic>
        <p:pic>
          <p:nvPicPr>
            <p:cNvPr id="85" name="Picture 8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2123564"/>
              <a:ext cx="3668034" cy="1453995"/>
            </a:xfrm>
            <a:prstGeom prst="rect">
              <a:avLst/>
            </a:prstGeom>
          </p:spPr>
        </p:pic>
        <p:pic>
          <p:nvPicPr>
            <p:cNvPr id="86" name="Picture 8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690325"/>
              <a:ext cx="3668034" cy="1453995"/>
            </a:xfrm>
            <a:prstGeom prst="rect">
              <a:avLst/>
            </a:prstGeom>
          </p:spPr>
        </p:pic>
        <p:pic>
          <p:nvPicPr>
            <p:cNvPr id="87" name="Picture 8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0"/>
              <a:ext cx="3668034" cy="1453995"/>
            </a:xfrm>
            <a:prstGeom prst="rect">
              <a:avLst/>
            </a:prstGeom>
          </p:spPr>
        </p:pic>
        <p:pic>
          <p:nvPicPr>
            <p:cNvPr id="88" name="Picture 8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3556803"/>
              <a:ext cx="3668034" cy="1453995"/>
            </a:xfrm>
            <a:prstGeom prst="rect">
              <a:avLst/>
            </a:prstGeom>
          </p:spPr>
        </p:pic>
        <p:pic>
          <p:nvPicPr>
            <p:cNvPr id="89" name="Picture 8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2123564"/>
              <a:ext cx="3668034" cy="1453995"/>
            </a:xfrm>
            <a:prstGeom prst="rect">
              <a:avLst/>
            </a:prstGeom>
          </p:spPr>
        </p:pic>
        <p:pic>
          <p:nvPicPr>
            <p:cNvPr id="90" name="Picture 9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690325"/>
              <a:ext cx="3668034" cy="1453995"/>
            </a:xfrm>
            <a:prstGeom prst="rect">
              <a:avLst/>
            </a:prstGeom>
          </p:spPr>
        </p:pic>
        <p:pic>
          <p:nvPicPr>
            <p:cNvPr id="91" name="Picture 9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0"/>
              <a:ext cx="3668034" cy="1453995"/>
            </a:xfrm>
            <a:prstGeom prst="rect">
              <a:avLst/>
            </a:prstGeom>
          </p:spPr>
        </p:pic>
        <p:pic>
          <p:nvPicPr>
            <p:cNvPr id="92" name="Picture 9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3556803"/>
              <a:ext cx="3668034" cy="1453995"/>
            </a:xfrm>
            <a:prstGeom prst="rect">
              <a:avLst/>
            </a:prstGeom>
          </p:spPr>
        </p:pic>
        <p:pic>
          <p:nvPicPr>
            <p:cNvPr id="93" name="Picture 9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2123564"/>
              <a:ext cx="3668034" cy="1453995"/>
            </a:xfrm>
            <a:prstGeom prst="rect">
              <a:avLst/>
            </a:prstGeom>
          </p:spPr>
        </p:pic>
        <p:pic>
          <p:nvPicPr>
            <p:cNvPr id="94" name="Picture 9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690325"/>
              <a:ext cx="3668034" cy="1453995"/>
            </a:xfrm>
            <a:prstGeom prst="rect">
              <a:avLst/>
            </a:prstGeom>
          </p:spPr>
        </p:pic>
        <p:pic>
          <p:nvPicPr>
            <p:cNvPr id="95" name="Picture 9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0"/>
              <a:ext cx="3668034" cy="1453995"/>
            </a:xfrm>
            <a:prstGeom prst="rect">
              <a:avLst/>
            </a:prstGeom>
          </p:spPr>
        </p:pic>
        <p:pic>
          <p:nvPicPr>
            <p:cNvPr id="96" name="Picture 9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3556803"/>
              <a:ext cx="3668034" cy="1453995"/>
            </a:xfrm>
            <a:prstGeom prst="rect">
              <a:avLst/>
            </a:prstGeom>
          </p:spPr>
        </p:pic>
        <p:pic>
          <p:nvPicPr>
            <p:cNvPr id="97" name="Picture 9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2123564"/>
              <a:ext cx="3668034" cy="1453995"/>
            </a:xfrm>
            <a:prstGeom prst="rect">
              <a:avLst/>
            </a:prstGeom>
          </p:spPr>
        </p:pic>
        <p:pic>
          <p:nvPicPr>
            <p:cNvPr id="98" name="Picture 9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690325"/>
              <a:ext cx="3668034" cy="1453995"/>
            </a:xfrm>
            <a:prstGeom prst="rect">
              <a:avLst/>
            </a:prstGeom>
          </p:spPr>
        </p:pic>
        <p:pic>
          <p:nvPicPr>
            <p:cNvPr id="99" name="Picture 9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0"/>
              <a:ext cx="3668034" cy="1453995"/>
            </a:xfrm>
            <a:prstGeom prst="rect">
              <a:avLst/>
            </a:prstGeom>
          </p:spPr>
        </p:pic>
      </p:grpSp>
      <p:sp>
        <p:nvSpPr>
          <p:cNvPr id="100" name="TextBox 100"/>
          <p:cNvSpPr txBox="1"/>
          <p:nvPr/>
        </p:nvSpPr>
        <p:spPr>
          <a:xfrm>
            <a:off x="13373892" y="3372338"/>
            <a:ext cx="6781780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5259FF"/>
                </a:solidFill>
                <a:latin typeface="Prompt Bold"/>
              </a:rPr>
              <a:t>100%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3373892" y="7607550"/>
            <a:ext cx="6781780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5259FF"/>
                </a:solidFill>
                <a:latin typeface="Prompt Bold"/>
              </a:rPr>
              <a:t>100%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777" t="13576" r="9911" b="81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4935" y="5993938"/>
            <a:ext cx="7207663" cy="4598809"/>
            <a:chOff x="0" y="0"/>
            <a:chExt cx="9610218" cy="613174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352482"/>
              <a:ext cx="4488597" cy="177926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598619"/>
              <a:ext cx="4488597" cy="177926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844755"/>
              <a:ext cx="4488597" cy="17792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4488597" cy="177926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4352482"/>
              <a:ext cx="4488597" cy="177926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2598619"/>
              <a:ext cx="4488597" cy="17792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844755"/>
              <a:ext cx="4488597" cy="17792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0"/>
              <a:ext cx="4488597" cy="17792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4352482"/>
              <a:ext cx="4488597" cy="1779264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2598619"/>
              <a:ext cx="4488597" cy="177926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844755"/>
              <a:ext cx="4488597" cy="177926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0"/>
              <a:ext cx="4488597" cy="1779264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-136116" y="1952688"/>
            <a:ext cx="6548845" cy="3758099"/>
            <a:chOff x="0" y="0"/>
            <a:chExt cx="8731793" cy="501079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56803"/>
              <a:ext cx="3668034" cy="1453995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123564"/>
              <a:ext cx="3668034" cy="145399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90325"/>
              <a:ext cx="3668034" cy="1453995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3668034" cy="145399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3556803"/>
              <a:ext cx="3668034" cy="1453995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2123564"/>
              <a:ext cx="3668034" cy="1453995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690325"/>
              <a:ext cx="3668034" cy="1453995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0"/>
              <a:ext cx="3668034" cy="1453995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3556803"/>
              <a:ext cx="3668034" cy="1453995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2123564"/>
              <a:ext cx="3668034" cy="1453995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690325"/>
              <a:ext cx="3668034" cy="1453995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0"/>
              <a:ext cx="3668034" cy="1453995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3556803"/>
              <a:ext cx="3668034" cy="1453995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2123564"/>
              <a:ext cx="3668034" cy="1453995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690325"/>
              <a:ext cx="3668034" cy="1453995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0"/>
              <a:ext cx="3668034" cy="1453995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3556803"/>
              <a:ext cx="3668034" cy="1453995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2123564"/>
              <a:ext cx="3668034" cy="1453995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690325"/>
              <a:ext cx="3668034" cy="1453995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0"/>
              <a:ext cx="3668034" cy="1453995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3556803"/>
              <a:ext cx="3668034" cy="1453995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2123564"/>
              <a:ext cx="3668034" cy="1453995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690325"/>
              <a:ext cx="3668034" cy="1453995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0"/>
              <a:ext cx="3668034" cy="1453995"/>
            </a:xfrm>
            <a:prstGeom prst="rect">
              <a:avLst/>
            </a:prstGeom>
          </p:spPr>
        </p:pic>
      </p:grpSp>
      <p:grpSp>
        <p:nvGrpSpPr>
          <p:cNvPr id="40" name="Group 40"/>
          <p:cNvGrpSpPr/>
          <p:nvPr/>
        </p:nvGrpSpPr>
        <p:grpSpPr>
          <a:xfrm>
            <a:off x="-163679" y="-305748"/>
            <a:ext cx="6058610" cy="2001672"/>
            <a:chOff x="0" y="0"/>
            <a:chExt cx="8078147" cy="2668896"/>
          </a:xfrm>
        </p:grpSpPr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07664"/>
              <a:ext cx="4488597" cy="1779264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218239" y="889632"/>
              <a:ext cx="4488597" cy="1779264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589550" y="889632"/>
              <a:ext cx="4488597" cy="1779264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589550" y="0"/>
              <a:ext cx="4488597" cy="1779264"/>
            </a:xfrm>
            <a:prstGeom prst="rect">
              <a:avLst/>
            </a:prstGeom>
          </p:spPr>
        </p:pic>
      </p:grpSp>
      <p:sp>
        <p:nvSpPr>
          <p:cNvPr id="45" name="TextBox 45"/>
          <p:cNvSpPr txBox="1"/>
          <p:nvPr/>
        </p:nvSpPr>
        <p:spPr>
          <a:xfrm>
            <a:off x="510925" y="103788"/>
            <a:ext cx="5254762" cy="140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 err="1">
                <a:solidFill>
                  <a:srgbClr val="000000"/>
                </a:solidFill>
                <a:cs typeface="Prompt Light Bold"/>
              </a:rPr>
              <a:t>ค่าที่แสดงบน</a:t>
            </a:r>
            <a:endParaRPr lang="en-US" sz="4000" dirty="0">
              <a:solidFill>
                <a:srgbClr val="000000"/>
              </a:solidFill>
              <a:cs typeface="Prompt Light Bold"/>
            </a:endParaRPr>
          </a:p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Prompt Light Bold"/>
              </a:rPr>
              <a:t>Application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-136116" y="2250411"/>
            <a:ext cx="6781780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cs typeface="Noto Sans Thai SemiCondensed Bold"/>
              </a:rPr>
              <a:t>โหมดสายตา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0" y="6321906"/>
            <a:ext cx="6781780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cs typeface="Noto Sans Thai SemiCondensed Bold"/>
              </a:rPr>
              <a:t>โหมดประสาทสัมผัส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4807060" y="1952688"/>
            <a:ext cx="6548845" cy="3758099"/>
            <a:chOff x="0" y="0"/>
            <a:chExt cx="8731793" cy="5010798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56803"/>
              <a:ext cx="3668034" cy="1453995"/>
            </a:xfrm>
            <a:prstGeom prst="rect">
              <a:avLst/>
            </a:prstGeom>
          </p:spPr>
        </p:pic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123564"/>
              <a:ext cx="3668034" cy="1453995"/>
            </a:xfrm>
            <a:prstGeom prst="rect">
              <a:avLst/>
            </a:prstGeom>
          </p:spPr>
        </p:pic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90325"/>
              <a:ext cx="3668034" cy="1453995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3668034" cy="1453995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3556803"/>
              <a:ext cx="3668034" cy="1453995"/>
            </a:xfrm>
            <a:prstGeom prst="rect">
              <a:avLst/>
            </a:prstGeom>
          </p:spPr>
        </p:pic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2123564"/>
              <a:ext cx="3668034" cy="1453995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690325"/>
              <a:ext cx="3668034" cy="1453995"/>
            </a:xfrm>
            <a:prstGeom prst="rect">
              <a:avLst/>
            </a:prstGeom>
          </p:spPr>
        </p:pic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0"/>
              <a:ext cx="3668034" cy="1453995"/>
            </a:xfrm>
            <a:prstGeom prst="rect">
              <a:avLst/>
            </a:prstGeom>
          </p:spPr>
        </p:pic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3556803"/>
              <a:ext cx="3668034" cy="1453995"/>
            </a:xfrm>
            <a:prstGeom prst="rect">
              <a:avLst/>
            </a:prstGeom>
          </p:spPr>
        </p:pic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2123564"/>
              <a:ext cx="3668034" cy="1453995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690325"/>
              <a:ext cx="3668034" cy="1453995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0"/>
              <a:ext cx="3668034" cy="1453995"/>
            </a:xfrm>
            <a:prstGeom prst="rect">
              <a:avLst/>
            </a:prstGeom>
          </p:spPr>
        </p:pic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3556803"/>
              <a:ext cx="3668034" cy="1453995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2123564"/>
              <a:ext cx="3668034" cy="1453995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690325"/>
              <a:ext cx="3668034" cy="1453995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0"/>
              <a:ext cx="3668034" cy="1453995"/>
            </a:xfrm>
            <a:prstGeom prst="rect">
              <a:avLst/>
            </a:prstGeom>
          </p:spPr>
        </p:pic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3556803"/>
              <a:ext cx="3668034" cy="1453995"/>
            </a:xfrm>
            <a:prstGeom prst="rect">
              <a:avLst/>
            </a:prstGeom>
          </p:spPr>
        </p:pic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2123564"/>
              <a:ext cx="3668034" cy="1453995"/>
            </a:xfrm>
            <a:prstGeom prst="rect">
              <a:avLst/>
            </a:prstGeom>
          </p:spPr>
        </p:pic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690325"/>
              <a:ext cx="3668034" cy="1453995"/>
            </a:xfrm>
            <a:prstGeom prst="rect">
              <a:avLst/>
            </a:prstGeom>
          </p:spPr>
        </p:pic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0"/>
              <a:ext cx="3668034" cy="1453995"/>
            </a:xfrm>
            <a:prstGeom prst="rect">
              <a:avLst/>
            </a:prstGeom>
          </p:spPr>
        </p:pic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3556803"/>
              <a:ext cx="3668034" cy="1453995"/>
            </a:xfrm>
            <a:prstGeom prst="rect">
              <a:avLst/>
            </a:prstGeom>
          </p:spPr>
        </p:pic>
        <p:pic>
          <p:nvPicPr>
            <p:cNvPr id="70" name="Picture 7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2123564"/>
              <a:ext cx="3668034" cy="1453995"/>
            </a:xfrm>
            <a:prstGeom prst="rect">
              <a:avLst/>
            </a:prstGeom>
          </p:spPr>
        </p:pic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690325"/>
              <a:ext cx="3668034" cy="1453995"/>
            </a:xfrm>
            <a:prstGeom prst="rect">
              <a:avLst/>
            </a:prstGeom>
          </p:spPr>
        </p:pic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0"/>
              <a:ext cx="3668034" cy="1453995"/>
            </a:xfrm>
            <a:prstGeom prst="rect">
              <a:avLst/>
            </a:prstGeom>
          </p:spPr>
        </p:pic>
      </p:grpSp>
      <p:grpSp>
        <p:nvGrpSpPr>
          <p:cNvPr id="73" name="Group 73"/>
          <p:cNvGrpSpPr/>
          <p:nvPr/>
        </p:nvGrpSpPr>
        <p:grpSpPr>
          <a:xfrm>
            <a:off x="14807060" y="6414294"/>
            <a:ext cx="6548845" cy="3758099"/>
            <a:chOff x="0" y="0"/>
            <a:chExt cx="8731793" cy="5010798"/>
          </a:xfrm>
        </p:grpSpPr>
        <p:pic>
          <p:nvPicPr>
            <p:cNvPr id="74" name="Picture 7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56803"/>
              <a:ext cx="3668034" cy="1453995"/>
            </a:xfrm>
            <a:prstGeom prst="rect">
              <a:avLst/>
            </a:prstGeom>
          </p:spPr>
        </p:pic>
        <p:pic>
          <p:nvPicPr>
            <p:cNvPr id="75" name="Picture 7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123564"/>
              <a:ext cx="3668034" cy="1453995"/>
            </a:xfrm>
            <a:prstGeom prst="rect">
              <a:avLst/>
            </a:prstGeom>
          </p:spPr>
        </p:pic>
        <p:pic>
          <p:nvPicPr>
            <p:cNvPr id="76" name="Picture 7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90325"/>
              <a:ext cx="3668034" cy="1453995"/>
            </a:xfrm>
            <a:prstGeom prst="rect">
              <a:avLst/>
            </a:prstGeom>
          </p:spPr>
        </p:pic>
        <p:pic>
          <p:nvPicPr>
            <p:cNvPr id="77" name="Picture 7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3668034" cy="1453995"/>
            </a:xfrm>
            <a:prstGeom prst="rect">
              <a:avLst/>
            </a:prstGeom>
          </p:spPr>
        </p:pic>
        <p:pic>
          <p:nvPicPr>
            <p:cNvPr id="78" name="Picture 7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3556803"/>
              <a:ext cx="3668034" cy="1453995"/>
            </a:xfrm>
            <a:prstGeom prst="rect">
              <a:avLst/>
            </a:prstGeom>
          </p:spPr>
        </p:pic>
        <p:pic>
          <p:nvPicPr>
            <p:cNvPr id="79" name="Picture 7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2123564"/>
              <a:ext cx="3668034" cy="1453995"/>
            </a:xfrm>
            <a:prstGeom prst="rect">
              <a:avLst/>
            </a:prstGeom>
          </p:spPr>
        </p:pic>
        <p:pic>
          <p:nvPicPr>
            <p:cNvPr id="80" name="Picture 8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690325"/>
              <a:ext cx="3668034" cy="1453995"/>
            </a:xfrm>
            <a:prstGeom prst="rect">
              <a:avLst/>
            </a:prstGeom>
          </p:spPr>
        </p:pic>
        <p:pic>
          <p:nvPicPr>
            <p:cNvPr id="81" name="Picture 8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0"/>
              <a:ext cx="3668034" cy="1453995"/>
            </a:xfrm>
            <a:prstGeom prst="rect">
              <a:avLst/>
            </a:prstGeom>
          </p:spPr>
        </p:pic>
        <p:pic>
          <p:nvPicPr>
            <p:cNvPr id="82" name="Picture 8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3556803"/>
              <a:ext cx="3668034" cy="1453995"/>
            </a:xfrm>
            <a:prstGeom prst="rect">
              <a:avLst/>
            </a:prstGeom>
          </p:spPr>
        </p:pic>
        <p:pic>
          <p:nvPicPr>
            <p:cNvPr id="83" name="Picture 8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2123564"/>
              <a:ext cx="3668034" cy="1453995"/>
            </a:xfrm>
            <a:prstGeom prst="rect">
              <a:avLst/>
            </a:prstGeom>
          </p:spPr>
        </p:pic>
        <p:pic>
          <p:nvPicPr>
            <p:cNvPr id="84" name="Picture 8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690325"/>
              <a:ext cx="3668034" cy="1453995"/>
            </a:xfrm>
            <a:prstGeom prst="rect">
              <a:avLst/>
            </a:prstGeom>
          </p:spPr>
        </p:pic>
        <p:pic>
          <p:nvPicPr>
            <p:cNvPr id="85" name="Picture 8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0"/>
              <a:ext cx="3668034" cy="1453995"/>
            </a:xfrm>
            <a:prstGeom prst="rect">
              <a:avLst/>
            </a:prstGeom>
          </p:spPr>
        </p:pic>
        <p:pic>
          <p:nvPicPr>
            <p:cNvPr id="86" name="Picture 8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3556803"/>
              <a:ext cx="3668034" cy="1453995"/>
            </a:xfrm>
            <a:prstGeom prst="rect">
              <a:avLst/>
            </a:prstGeom>
          </p:spPr>
        </p:pic>
        <p:pic>
          <p:nvPicPr>
            <p:cNvPr id="87" name="Picture 8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2123564"/>
              <a:ext cx="3668034" cy="1453995"/>
            </a:xfrm>
            <a:prstGeom prst="rect">
              <a:avLst/>
            </a:prstGeom>
          </p:spPr>
        </p:pic>
        <p:pic>
          <p:nvPicPr>
            <p:cNvPr id="88" name="Picture 8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690325"/>
              <a:ext cx="3668034" cy="1453995"/>
            </a:xfrm>
            <a:prstGeom prst="rect">
              <a:avLst/>
            </a:prstGeom>
          </p:spPr>
        </p:pic>
        <p:pic>
          <p:nvPicPr>
            <p:cNvPr id="89" name="Picture 8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0"/>
              <a:ext cx="3668034" cy="1453995"/>
            </a:xfrm>
            <a:prstGeom prst="rect">
              <a:avLst/>
            </a:prstGeom>
          </p:spPr>
        </p:pic>
        <p:pic>
          <p:nvPicPr>
            <p:cNvPr id="90" name="Picture 9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3556803"/>
              <a:ext cx="3668034" cy="1453995"/>
            </a:xfrm>
            <a:prstGeom prst="rect">
              <a:avLst/>
            </a:prstGeom>
          </p:spPr>
        </p:pic>
        <p:pic>
          <p:nvPicPr>
            <p:cNvPr id="91" name="Picture 9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2123564"/>
              <a:ext cx="3668034" cy="1453995"/>
            </a:xfrm>
            <a:prstGeom prst="rect">
              <a:avLst/>
            </a:prstGeom>
          </p:spPr>
        </p:pic>
        <p:pic>
          <p:nvPicPr>
            <p:cNvPr id="92" name="Picture 9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690325"/>
              <a:ext cx="3668034" cy="1453995"/>
            </a:xfrm>
            <a:prstGeom prst="rect">
              <a:avLst/>
            </a:prstGeom>
          </p:spPr>
        </p:pic>
        <p:pic>
          <p:nvPicPr>
            <p:cNvPr id="93" name="Picture 9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0"/>
              <a:ext cx="3668034" cy="1453995"/>
            </a:xfrm>
            <a:prstGeom prst="rect">
              <a:avLst/>
            </a:prstGeom>
          </p:spPr>
        </p:pic>
        <p:pic>
          <p:nvPicPr>
            <p:cNvPr id="94" name="Picture 9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3556803"/>
              <a:ext cx="3668034" cy="1453995"/>
            </a:xfrm>
            <a:prstGeom prst="rect">
              <a:avLst/>
            </a:prstGeom>
          </p:spPr>
        </p:pic>
        <p:pic>
          <p:nvPicPr>
            <p:cNvPr id="95" name="Picture 9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2123564"/>
              <a:ext cx="3668034" cy="1453995"/>
            </a:xfrm>
            <a:prstGeom prst="rect">
              <a:avLst/>
            </a:prstGeom>
          </p:spPr>
        </p:pic>
        <p:pic>
          <p:nvPicPr>
            <p:cNvPr id="96" name="Picture 9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690325"/>
              <a:ext cx="3668034" cy="1453995"/>
            </a:xfrm>
            <a:prstGeom prst="rect">
              <a:avLst/>
            </a:prstGeom>
          </p:spPr>
        </p:pic>
        <p:pic>
          <p:nvPicPr>
            <p:cNvPr id="97" name="Picture 9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0"/>
              <a:ext cx="3668034" cy="1453995"/>
            </a:xfrm>
            <a:prstGeom prst="rect">
              <a:avLst/>
            </a:prstGeom>
          </p:spPr>
        </p:pic>
      </p:grpSp>
      <p:sp>
        <p:nvSpPr>
          <p:cNvPr id="98" name="TextBox 98"/>
          <p:cNvSpPr txBox="1"/>
          <p:nvPr/>
        </p:nvSpPr>
        <p:spPr>
          <a:xfrm>
            <a:off x="13373892" y="3372338"/>
            <a:ext cx="6781780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5259FF"/>
                </a:solidFill>
                <a:latin typeface="Prompt Bold"/>
              </a:rPr>
              <a:t>100%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3373892" y="7607550"/>
            <a:ext cx="6781780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5259FF"/>
                </a:solidFill>
                <a:latin typeface="Prompt Bold"/>
              </a:rPr>
              <a:t>100%</a:t>
            </a:r>
          </a:p>
        </p:txBody>
      </p:sp>
      <p:pic>
        <p:nvPicPr>
          <p:cNvPr id="100" name="Picture 100"/>
          <p:cNvPicPr>
            <a:picLocks noChangeAspect="1"/>
          </p:cNvPicPr>
          <p:nvPr/>
        </p:nvPicPr>
        <p:blipFill>
          <a:blip r:embed="rId4"/>
          <a:srcRect t="5477" b="5477"/>
          <a:stretch>
            <a:fillRect/>
          </a:stretch>
        </p:blipFill>
        <p:spPr>
          <a:xfrm>
            <a:off x="634696" y="3390606"/>
            <a:ext cx="5267864" cy="1729942"/>
          </a:xfrm>
          <a:prstGeom prst="rect">
            <a:avLst/>
          </a:prstGeom>
        </p:spPr>
      </p:pic>
      <p:pic>
        <p:nvPicPr>
          <p:cNvPr id="101" name="Picture 101"/>
          <p:cNvPicPr>
            <a:picLocks noChangeAspect="1"/>
          </p:cNvPicPr>
          <p:nvPr/>
        </p:nvPicPr>
        <p:blipFill>
          <a:blip r:embed="rId5"/>
          <a:srcRect t="6822" b="6822"/>
          <a:stretch>
            <a:fillRect/>
          </a:stretch>
        </p:blipFill>
        <p:spPr>
          <a:xfrm>
            <a:off x="585897" y="7416896"/>
            <a:ext cx="5267864" cy="1729942"/>
          </a:xfrm>
          <a:prstGeom prst="rect">
            <a:avLst/>
          </a:prstGeom>
        </p:spPr>
      </p:pic>
      <p:pic>
        <p:nvPicPr>
          <p:cNvPr id="109" name="รูปภาพ 108">
            <a:extLst>
              <a:ext uri="{FF2B5EF4-FFF2-40B4-BE49-F238E27FC236}">
                <a16:creationId xmlns:a16="http://schemas.microsoft.com/office/drawing/2014/main" id="{93CB00E7-346C-4079-BDE7-770BD83F0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09" y="-12700"/>
            <a:ext cx="7895791" cy="1708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12834175" y="-1599042"/>
            <a:ext cx="6478766" cy="76480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-913168" y="4706517"/>
            <a:ext cx="6478766" cy="76480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236056" y="2137883"/>
            <a:ext cx="3095939" cy="28792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506647" y="7298328"/>
            <a:ext cx="4012080" cy="195997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63639" y="3787255"/>
            <a:ext cx="4151114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000000"/>
                </a:solidFill>
                <a:latin typeface="Mitr SemiBold"/>
              </a:rPr>
              <a:t>Google Sheet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94687" y="4439481"/>
            <a:ext cx="5689016" cy="2806582"/>
            <a:chOff x="0" y="0"/>
            <a:chExt cx="7585355" cy="374210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09433" y="361139"/>
              <a:ext cx="6930135" cy="2996815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0" y="0"/>
              <a:ext cx="992212" cy="992212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2749897"/>
              <a:ext cx="992212" cy="992212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6593143" y="2785343"/>
              <a:ext cx="956767" cy="95676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6581328" y="0"/>
              <a:ext cx="1004027" cy="100402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631329" y="5537492"/>
            <a:ext cx="1349623" cy="69505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296563" y="5141257"/>
            <a:ext cx="4499374" cy="140303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009987" y="3946988"/>
            <a:ext cx="3287435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 err="1">
                <a:solidFill>
                  <a:srgbClr val="000000"/>
                </a:solidFill>
                <a:latin typeface="Mitr SemiBold"/>
              </a:rPr>
              <a:t>Dialogflow</a:t>
            </a:r>
            <a:endParaRPr lang="en-US" sz="4899" dirty="0">
              <a:solidFill>
                <a:srgbClr val="000000"/>
              </a:solidFill>
              <a:latin typeface="Mitr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221143" y="6076928"/>
            <a:ext cx="2747248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000000"/>
                </a:solidFill>
                <a:latin typeface="Mitr SemiBold"/>
              </a:rPr>
              <a:t>Line BOT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940346">
            <a:off x="12841361" y="6161232"/>
            <a:ext cx="1349623" cy="695056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169023" y="1028700"/>
            <a:ext cx="13175391" cy="2227049"/>
            <a:chOff x="0" y="0"/>
            <a:chExt cx="17567187" cy="296939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7567187" cy="2969399"/>
              <a:chOff x="0" y="0"/>
              <a:chExt cx="5232960" cy="88453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232960" cy="884532"/>
              </a:xfrm>
              <a:custGeom>
                <a:avLst/>
                <a:gdLst/>
                <a:ahLst/>
                <a:cxnLst/>
                <a:rect l="l" t="t" r="r" b="b"/>
                <a:pathLst>
                  <a:path w="5232960" h="884532">
                    <a:moveTo>
                      <a:pt x="0" y="0"/>
                    </a:moveTo>
                    <a:lnTo>
                      <a:pt x="5232960" y="0"/>
                    </a:lnTo>
                    <a:lnTo>
                      <a:pt x="5232960" y="884532"/>
                    </a:lnTo>
                    <a:lnTo>
                      <a:pt x="0" y="884532"/>
                    </a:lnTo>
                    <a:close/>
                  </a:path>
                </a:pathLst>
              </a:custGeom>
              <a:solidFill>
                <a:srgbClr val="DBE8FC"/>
              </a:solidFill>
            </p:spPr>
          </p:sp>
        </p:grpSp>
        <p:sp>
          <p:nvSpPr>
            <p:cNvPr id="25" name="AutoShape 25"/>
            <p:cNvSpPr/>
            <p:nvPr/>
          </p:nvSpPr>
          <p:spPr>
            <a:xfrm>
              <a:off x="244403" y="1446599"/>
              <a:ext cx="3233562" cy="0"/>
            </a:xfrm>
            <a:prstGeom prst="line">
              <a:avLst/>
            </a:prstGeom>
            <a:ln w="177800" cap="rnd">
              <a:solidFill>
                <a:srgbClr val="0030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3703402" y="561827"/>
              <a:ext cx="13457123" cy="19834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783"/>
                </a:lnSpc>
              </a:pPr>
              <a:r>
                <a:rPr lang="en-US" sz="5400" spc="-96" dirty="0" err="1">
                  <a:solidFill>
                    <a:srgbClr val="0030BF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เพื่อศึกษาการติดต่อระหว่าง</a:t>
              </a:r>
              <a:r>
                <a:rPr lang="en-US" sz="5400" spc="-96" dirty="0">
                  <a:solidFill>
                    <a:srgbClr val="0030BF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en-US" sz="4400" spc="-96" dirty="0">
                  <a:solidFill>
                    <a:srgbClr val="0030BF"/>
                  </a:solidFill>
                  <a:latin typeface="Pridi Regular" panose="020B0604020202020204" charset="-34"/>
                  <a:cs typeface="Pridi Regular" panose="020B0604020202020204" charset="-34"/>
                </a:rPr>
                <a:t>Google Sheet </a:t>
              </a:r>
              <a:r>
                <a:rPr lang="en-US" sz="5400" spc="-24" dirty="0" err="1">
                  <a:solidFill>
                    <a:srgbClr val="0030BF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ผ่านทาง</a:t>
              </a:r>
              <a:r>
                <a:rPr lang="en-US" sz="5400" spc="-24" dirty="0">
                  <a:solidFill>
                    <a:srgbClr val="0030BF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en-US" sz="4400" spc="-24" dirty="0">
                  <a:solidFill>
                    <a:srgbClr val="0030BF"/>
                  </a:solidFill>
                  <a:latin typeface="Pridi Regular" panose="020B0604020202020204" charset="-34"/>
                  <a:cs typeface="Pridi Regular" panose="020B0604020202020204" charset="-34"/>
                </a:rPr>
                <a:t>Line BOT</a:t>
              </a:r>
              <a:endParaRPr lang="en-US" sz="3600" spc="-24" dirty="0">
                <a:solidFill>
                  <a:srgbClr val="0030BF"/>
                </a:solidFill>
                <a:latin typeface="Pridi Regular" panose="020B0604020202020204" charset="-34"/>
                <a:cs typeface="Pridi Regular" panose="020B0604020202020204" charset="-34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19667" y="518864"/>
              <a:ext cx="2858265" cy="965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783"/>
                </a:lnSpc>
                <a:spcBef>
                  <a:spcPct val="0"/>
                </a:spcBef>
              </a:pPr>
              <a:r>
                <a:rPr lang="en-US" sz="4819" spc="-96">
                  <a:solidFill>
                    <a:srgbClr val="0030BF"/>
                  </a:solidFill>
                  <a:cs typeface="Pridi Regular Bold"/>
                </a:rPr>
                <a:t>ตอนที่ 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5510" r="545"/>
          <a:stretch>
            <a:fillRect/>
          </a:stretch>
        </p:blipFill>
        <p:spPr>
          <a:xfrm>
            <a:off x="6776850" y="5398300"/>
            <a:ext cx="4197874" cy="386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479" t="26174"/>
          <a:stretch>
            <a:fillRect/>
          </a:stretch>
        </p:blipFill>
        <p:spPr>
          <a:xfrm>
            <a:off x="12296504" y="1690826"/>
            <a:ext cx="4962796" cy="75674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1790" y="1757481"/>
            <a:ext cx="5376932" cy="519215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91790" y="568664"/>
            <a:ext cx="5376932" cy="1122162"/>
            <a:chOff x="0" y="0"/>
            <a:chExt cx="1818864" cy="3795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18864" cy="379595"/>
            </a:xfrm>
            <a:custGeom>
              <a:avLst/>
              <a:gdLst/>
              <a:ahLst/>
              <a:cxnLst/>
              <a:rect l="l" t="t" r="r" b="b"/>
              <a:pathLst>
                <a:path w="1818864" h="379595">
                  <a:moveTo>
                    <a:pt x="0" y="0"/>
                  </a:moveTo>
                  <a:lnTo>
                    <a:pt x="1818864" y="0"/>
                  </a:lnTo>
                  <a:lnTo>
                    <a:pt x="1818864" y="379595"/>
                  </a:lnTo>
                  <a:lnTo>
                    <a:pt x="0" y="379595"/>
                  </a:lnTo>
                  <a:close/>
                </a:path>
              </a:pathLst>
            </a:custGeom>
            <a:solidFill>
              <a:srgbClr val="DDF04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90600" y="558165"/>
            <a:ext cx="4226626" cy="102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5914" dirty="0">
                <a:solidFill>
                  <a:srgbClr val="0030BF"/>
                </a:solidFill>
                <a:latin typeface="Pridi Regular"/>
              </a:rPr>
              <a:t>@334fskkz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6850" y="4258310"/>
            <a:ext cx="3967350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Pridi Regular"/>
              </a:rPr>
              <a:t>Rich menu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6504" y="538480"/>
            <a:ext cx="4962796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Pridi Regular"/>
              </a:rPr>
              <a:t>Flex message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0419" t="13823" r="11379" b="79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09291" y="5479582"/>
            <a:ext cx="7207663" cy="4598809"/>
            <a:chOff x="0" y="0"/>
            <a:chExt cx="9610218" cy="613174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352482"/>
              <a:ext cx="4488597" cy="177926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598619"/>
              <a:ext cx="4488597" cy="177926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844755"/>
              <a:ext cx="4488597" cy="17792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4488597" cy="177926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4352482"/>
              <a:ext cx="4488597" cy="177926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2598619"/>
              <a:ext cx="4488597" cy="17792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844755"/>
              <a:ext cx="4488597" cy="17792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870081" y="0"/>
              <a:ext cx="4488597" cy="17792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4352482"/>
              <a:ext cx="4488597" cy="1779264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2598619"/>
              <a:ext cx="4488597" cy="177926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844755"/>
              <a:ext cx="4488597" cy="177926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121621" y="0"/>
              <a:ext cx="4488597" cy="1779264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-650473" y="1905928"/>
            <a:ext cx="6548845" cy="3758099"/>
            <a:chOff x="0" y="0"/>
            <a:chExt cx="8731793" cy="501079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56803"/>
              <a:ext cx="3668034" cy="1453995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123564"/>
              <a:ext cx="3668034" cy="145399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90325"/>
              <a:ext cx="3668034" cy="1453995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3668034" cy="145399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3556803"/>
              <a:ext cx="3668034" cy="1453995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2123564"/>
              <a:ext cx="3668034" cy="1453995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690325"/>
              <a:ext cx="3668034" cy="1453995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0"/>
              <a:ext cx="3668034" cy="1453995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3556803"/>
              <a:ext cx="3668034" cy="1453995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2123564"/>
              <a:ext cx="3668034" cy="1453995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690325"/>
              <a:ext cx="3668034" cy="1453995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0"/>
              <a:ext cx="3668034" cy="1453995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3556803"/>
              <a:ext cx="3668034" cy="1453995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2123564"/>
              <a:ext cx="3668034" cy="1453995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690325"/>
              <a:ext cx="3668034" cy="1453995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0"/>
              <a:ext cx="3668034" cy="1453995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3556803"/>
              <a:ext cx="3668034" cy="1453995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2123564"/>
              <a:ext cx="3668034" cy="1453995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690325"/>
              <a:ext cx="3668034" cy="1453995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0"/>
              <a:ext cx="3668034" cy="1453995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3556803"/>
              <a:ext cx="3668034" cy="1453995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2123564"/>
              <a:ext cx="3668034" cy="1453995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690325"/>
              <a:ext cx="3668034" cy="1453995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0"/>
              <a:ext cx="3668034" cy="1453995"/>
            </a:xfrm>
            <a:prstGeom prst="rect">
              <a:avLst/>
            </a:prstGeom>
          </p:spPr>
        </p:pic>
      </p:grpSp>
      <p:grpSp>
        <p:nvGrpSpPr>
          <p:cNvPr id="40" name="Group 40"/>
          <p:cNvGrpSpPr/>
          <p:nvPr/>
        </p:nvGrpSpPr>
        <p:grpSpPr>
          <a:xfrm>
            <a:off x="-979882" y="-2275601"/>
            <a:ext cx="6548845" cy="3758099"/>
            <a:chOff x="0" y="0"/>
            <a:chExt cx="8731793" cy="5010798"/>
          </a:xfrm>
        </p:grpSpPr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56803"/>
              <a:ext cx="3668034" cy="1453995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123564"/>
              <a:ext cx="3668034" cy="1453995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90325"/>
              <a:ext cx="3668034" cy="1453995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3668034" cy="1453995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3556803"/>
              <a:ext cx="3668034" cy="1453995"/>
            </a:xfrm>
            <a:prstGeom prst="rect">
              <a:avLst/>
            </a:prstGeom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2123564"/>
              <a:ext cx="3668034" cy="1453995"/>
            </a:xfrm>
            <a:prstGeom prst="rect">
              <a:avLst/>
            </a:prstGeom>
          </p:spPr>
        </p:pic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690325"/>
              <a:ext cx="3668034" cy="1453995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162589" y="0"/>
              <a:ext cx="3668034" cy="1453995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3556803"/>
              <a:ext cx="3668034" cy="1453995"/>
            </a:xfrm>
            <a:prstGeom prst="rect">
              <a:avLst/>
            </a:prstGeom>
          </p:spPr>
        </p:pic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2123564"/>
              <a:ext cx="3668034" cy="1453995"/>
            </a:xfrm>
            <a:prstGeom prst="rect">
              <a:avLst/>
            </a:prstGeom>
          </p:spPr>
        </p:pic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690325"/>
              <a:ext cx="3668034" cy="1453995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85334" y="0"/>
              <a:ext cx="3668034" cy="1453995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3556803"/>
              <a:ext cx="3668034" cy="1453995"/>
            </a:xfrm>
            <a:prstGeom prst="rect">
              <a:avLst/>
            </a:prstGeom>
          </p:spPr>
        </p:pic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2123564"/>
              <a:ext cx="3668034" cy="1453995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690325"/>
              <a:ext cx="3668034" cy="1453995"/>
            </a:xfrm>
            <a:prstGeom prst="rect">
              <a:avLst/>
            </a:prstGeom>
          </p:spPr>
        </p:pic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78425" y="0"/>
              <a:ext cx="3668034" cy="1453995"/>
            </a:xfrm>
            <a:prstGeom prst="rect">
              <a:avLst/>
            </a:prstGeom>
          </p:spPr>
        </p:pic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3556803"/>
              <a:ext cx="3668034" cy="1453995"/>
            </a:xfrm>
            <a:prstGeom prst="rect">
              <a:avLst/>
            </a:prstGeom>
          </p:spPr>
        </p:pic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2123564"/>
              <a:ext cx="3668034" cy="1453995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690325"/>
              <a:ext cx="3668034" cy="1453995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041014" y="0"/>
              <a:ext cx="3668034" cy="1453995"/>
            </a:xfrm>
            <a:prstGeom prst="rect">
              <a:avLst/>
            </a:prstGeom>
          </p:spPr>
        </p:pic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3556803"/>
              <a:ext cx="3668034" cy="1453995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2123564"/>
              <a:ext cx="3668034" cy="1453995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690325"/>
              <a:ext cx="3668034" cy="1453995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063759" y="0"/>
              <a:ext cx="3668034" cy="1453995"/>
            </a:xfrm>
            <a:prstGeom prst="rect">
              <a:avLst/>
            </a:prstGeom>
          </p:spPr>
        </p:pic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4"/>
          <a:srcRect l="687" t="3289" b="6446"/>
          <a:stretch>
            <a:fillRect/>
          </a:stretch>
        </p:blipFill>
        <p:spPr>
          <a:xfrm>
            <a:off x="1167330" y="2361363"/>
            <a:ext cx="3941953" cy="7364648"/>
          </a:xfrm>
          <a:prstGeom prst="rect">
            <a:avLst/>
          </a:prstGeom>
        </p:spPr>
      </p:pic>
      <p:grpSp>
        <p:nvGrpSpPr>
          <p:cNvPr id="66" name="Group 66"/>
          <p:cNvGrpSpPr/>
          <p:nvPr/>
        </p:nvGrpSpPr>
        <p:grpSpPr>
          <a:xfrm>
            <a:off x="6222477" y="5759375"/>
            <a:ext cx="7668051" cy="4892557"/>
            <a:chOff x="0" y="0"/>
            <a:chExt cx="10224068" cy="6523409"/>
          </a:xfrm>
        </p:grpSpPr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630496"/>
              <a:ext cx="4775305" cy="1892914"/>
            </a:xfrm>
            <a:prstGeom prst="rect">
              <a:avLst/>
            </a:prstGeom>
          </p:spPr>
        </p:pic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764605"/>
              <a:ext cx="4775305" cy="1892914"/>
            </a:xfrm>
            <a:prstGeom prst="rect">
              <a:avLst/>
            </a:prstGeom>
          </p:spPr>
        </p:pic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898713"/>
              <a:ext cx="4775305" cy="1892914"/>
            </a:xfrm>
            <a:prstGeom prst="rect">
              <a:avLst/>
            </a:prstGeom>
          </p:spPr>
        </p:pic>
        <p:pic>
          <p:nvPicPr>
            <p:cNvPr id="70" name="Picture 7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4775305" cy="1892914"/>
            </a:xfrm>
            <a:prstGeom prst="rect">
              <a:avLst/>
            </a:prstGeom>
          </p:spPr>
        </p:pic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17281" y="4630496"/>
              <a:ext cx="4775305" cy="1892914"/>
            </a:xfrm>
            <a:prstGeom prst="rect">
              <a:avLst/>
            </a:prstGeom>
          </p:spPr>
        </p:pic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17281" y="2764605"/>
              <a:ext cx="4775305" cy="1892914"/>
            </a:xfrm>
            <a:prstGeom prst="rect">
              <a:avLst/>
            </a:prstGeom>
          </p:spPr>
        </p:pic>
        <p:pic>
          <p:nvPicPr>
            <p:cNvPr id="73" name="Picture 7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17281" y="898713"/>
              <a:ext cx="4775305" cy="1892914"/>
            </a:xfrm>
            <a:prstGeom prst="rect">
              <a:avLst/>
            </a:prstGeom>
          </p:spPr>
        </p:pic>
        <p:pic>
          <p:nvPicPr>
            <p:cNvPr id="74" name="Picture 7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17281" y="0"/>
              <a:ext cx="4775305" cy="1892914"/>
            </a:xfrm>
            <a:prstGeom prst="rect">
              <a:avLst/>
            </a:prstGeom>
          </p:spPr>
        </p:pic>
        <p:pic>
          <p:nvPicPr>
            <p:cNvPr id="75" name="Picture 7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448763" y="4630496"/>
              <a:ext cx="4775305" cy="1892914"/>
            </a:xfrm>
            <a:prstGeom prst="rect">
              <a:avLst/>
            </a:prstGeom>
          </p:spPr>
        </p:pic>
        <p:pic>
          <p:nvPicPr>
            <p:cNvPr id="76" name="Picture 7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448763" y="2764605"/>
              <a:ext cx="4775305" cy="1892914"/>
            </a:xfrm>
            <a:prstGeom prst="rect">
              <a:avLst/>
            </a:prstGeom>
          </p:spPr>
        </p:pic>
        <p:pic>
          <p:nvPicPr>
            <p:cNvPr id="77" name="Picture 7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448763" y="898713"/>
              <a:ext cx="4775305" cy="1892914"/>
            </a:xfrm>
            <a:prstGeom prst="rect">
              <a:avLst/>
            </a:prstGeom>
          </p:spPr>
        </p:pic>
        <p:pic>
          <p:nvPicPr>
            <p:cNvPr id="78" name="Picture 7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448763" y="0"/>
              <a:ext cx="4775305" cy="1892914"/>
            </a:xfrm>
            <a:prstGeom prst="rect">
              <a:avLst/>
            </a:prstGeom>
          </p:spPr>
        </p:pic>
      </p:grpSp>
      <p:grpSp>
        <p:nvGrpSpPr>
          <p:cNvPr id="79" name="Group 79"/>
          <p:cNvGrpSpPr/>
          <p:nvPr/>
        </p:nvGrpSpPr>
        <p:grpSpPr>
          <a:xfrm>
            <a:off x="6923378" y="1957456"/>
            <a:ext cx="6967150" cy="3998146"/>
            <a:chOff x="0" y="0"/>
            <a:chExt cx="9289534" cy="5330861"/>
          </a:xfrm>
        </p:grpSpPr>
        <p:pic>
          <p:nvPicPr>
            <p:cNvPr id="80" name="Picture 8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783992"/>
              <a:ext cx="3902329" cy="1546869"/>
            </a:xfrm>
            <a:prstGeom prst="rect">
              <a:avLst/>
            </a:prstGeom>
          </p:spPr>
        </p:pic>
        <p:pic>
          <p:nvPicPr>
            <p:cNvPr id="81" name="Picture 8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259206"/>
              <a:ext cx="3902329" cy="1546869"/>
            </a:xfrm>
            <a:prstGeom prst="rect">
              <a:avLst/>
            </a:prstGeom>
          </p:spPr>
        </p:pic>
        <p:pic>
          <p:nvPicPr>
            <p:cNvPr id="82" name="Picture 8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734419"/>
              <a:ext cx="3902329" cy="1546869"/>
            </a:xfrm>
            <a:prstGeom prst="rect">
              <a:avLst/>
            </a:prstGeom>
          </p:spPr>
        </p:pic>
        <p:pic>
          <p:nvPicPr>
            <p:cNvPr id="83" name="Picture 8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3902329" cy="1546869"/>
            </a:xfrm>
            <a:prstGeom prst="rect">
              <a:avLst/>
            </a:prstGeom>
          </p:spPr>
        </p:pic>
        <p:pic>
          <p:nvPicPr>
            <p:cNvPr id="84" name="Picture 8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364599" y="3783992"/>
              <a:ext cx="3902329" cy="1546869"/>
            </a:xfrm>
            <a:prstGeom prst="rect">
              <a:avLst/>
            </a:prstGeom>
          </p:spPr>
        </p:pic>
        <p:pic>
          <p:nvPicPr>
            <p:cNvPr id="85" name="Picture 8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364599" y="2259206"/>
              <a:ext cx="3902329" cy="1546869"/>
            </a:xfrm>
            <a:prstGeom prst="rect">
              <a:avLst/>
            </a:prstGeom>
          </p:spPr>
        </p:pic>
        <p:pic>
          <p:nvPicPr>
            <p:cNvPr id="86" name="Picture 8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364599" y="734419"/>
              <a:ext cx="3902329" cy="1546869"/>
            </a:xfrm>
            <a:prstGeom prst="rect">
              <a:avLst/>
            </a:prstGeom>
          </p:spPr>
        </p:pic>
        <p:pic>
          <p:nvPicPr>
            <p:cNvPr id="87" name="Picture 8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3364599" y="0"/>
              <a:ext cx="3902329" cy="1546869"/>
            </a:xfrm>
            <a:prstGeom prst="rect">
              <a:avLst/>
            </a:prstGeom>
          </p:spPr>
        </p:pic>
        <p:pic>
          <p:nvPicPr>
            <p:cNvPr id="88" name="Picture 8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452671" y="3783992"/>
              <a:ext cx="3902329" cy="1546869"/>
            </a:xfrm>
            <a:prstGeom prst="rect">
              <a:avLst/>
            </a:prstGeom>
          </p:spPr>
        </p:pic>
        <p:pic>
          <p:nvPicPr>
            <p:cNvPr id="89" name="Picture 8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452671" y="2259206"/>
              <a:ext cx="3902329" cy="1546869"/>
            </a:xfrm>
            <a:prstGeom prst="rect">
              <a:avLst/>
            </a:prstGeom>
          </p:spPr>
        </p:pic>
        <p:pic>
          <p:nvPicPr>
            <p:cNvPr id="90" name="Picture 9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452671" y="734419"/>
              <a:ext cx="3902329" cy="1546869"/>
            </a:xfrm>
            <a:prstGeom prst="rect">
              <a:avLst/>
            </a:prstGeom>
          </p:spPr>
        </p:pic>
        <p:pic>
          <p:nvPicPr>
            <p:cNvPr id="91" name="Picture 9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452671" y="0"/>
              <a:ext cx="3902329" cy="1546869"/>
            </a:xfrm>
            <a:prstGeom prst="rect">
              <a:avLst/>
            </a:prstGeom>
          </p:spPr>
        </p:pic>
        <p:pic>
          <p:nvPicPr>
            <p:cNvPr id="92" name="Picture 9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934534" y="3783992"/>
              <a:ext cx="3902329" cy="1546869"/>
            </a:xfrm>
            <a:prstGeom prst="rect">
              <a:avLst/>
            </a:prstGeom>
          </p:spPr>
        </p:pic>
        <p:pic>
          <p:nvPicPr>
            <p:cNvPr id="93" name="Picture 9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934534" y="2259206"/>
              <a:ext cx="3902329" cy="1546869"/>
            </a:xfrm>
            <a:prstGeom prst="rect">
              <a:avLst/>
            </a:prstGeom>
          </p:spPr>
        </p:pic>
        <p:pic>
          <p:nvPicPr>
            <p:cNvPr id="94" name="Picture 9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934534" y="734419"/>
              <a:ext cx="3902329" cy="1546869"/>
            </a:xfrm>
            <a:prstGeom prst="rect">
              <a:avLst/>
            </a:prstGeom>
          </p:spPr>
        </p:pic>
        <p:pic>
          <p:nvPicPr>
            <p:cNvPr id="95" name="Picture 9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934534" y="0"/>
              <a:ext cx="3902329" cy="1546869"/>
            </a:xfrm>
            <a:prstGeom prst="rect">
              <a:avLst/>
            </a:prstGeom>
          </p:spPr>
        </p:pic>
        <p:pic>
          <p:nvPicPr>
            <p:cNvPr id="96" name="Picture 9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299133" y="3783992"/>
              <a:ext cx="3902329" cy="1546869"/>
            </a:xfrm>
            <a:prstGeom prst="rect">
              <a:avLst/>
            </a:prstGeom>
          </p:spPr>
        </p:pic>
        <p:pic>
          <p:nvPicPr>
            <p:cNvPr id="97" name="Picture 9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299133" y="2259206"/>
              <a:ext cx="3902329" cy="1546869"/>
            </a:xfrm>
            <a:prstGeom prst="rect">
              <a:avLst/>
            </a:prstGeom>
          </p:spPr>
        </p:pic>
        <p:pic>
          <p:nvPicPr>
            <p:cNvPr id="98" name="Picture 9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299133" y="734419"/>
              <a:ext cx="3902329" cy="1546869"/>
            </a:xfrm>
            <a:prstGeom prst="rect">
              <a:avLst/>
            </a:prstGeom>
          </p:spPr>
        </p:pic>
        <p:pic>
          <p:nvPicPr>
            <p:cNvPr id="99" name="Picture 9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299133" y="0"/>
              <a:ext cx="3902329" cy="1546869"/>
            </a:xfrm>
            <a:prstGeom prst="rect">
              <a:avLst/>
            </a:prstGeom>
          </p:spPr>
        </p:pic>
        <p:pic>
          <p:nvPicPr>
            <p:cNvPr id="100" name="Picture 10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387205" y="3783992"/>
              <a:ext cx="3902329" cy="1546869"/>
            </a:xfrm>
            <a:prstGeom prst="rect">
              <a:avLst/>
            </a:prstGeom>
          </p:spPr>
        </p:pic>
        <p:pic>
          <p:nvPicPr>
            <p:cNvPr id="101" name="Picture 10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387205" y="2259206"/>
              <a:ext cx="3902329" cy="1546869"/>
            </a:xfrm>
            <a:prstGeom prst="rect">
              <a:avLst/>
            </a:prstGeom>
          </p:spPr>
        </p:pic>
        <p:pic>
          <p:nvPicPr>
            <p:cNvPr id="102" name="Picture 10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387205" y="734419"/>
              <a:ext cx="3902329" cy="1546869"/>
            </a:xfrm>
            <a:prstGeom prst="rect">
              <a:avLst/>
            </a:prstGeom>
          </p:spPr>
        </p:pic>
        <p:pic>
          <p:nvPicPr>
            <p:cNvPr id="103" name="Picture 10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387205" y="0"/>
              <a:ext cx="3902329" cy="1546869"/>
            </a:xfrm>
            <a:prstGeom prst="rect">
              <a:avLst/>
            </a:prstGeom>
          </p:spPr>
        </p:pic>
      </p:grpSp>
      <p:grpSp>
        <p:nvGrpSpPr>
          <p:cNvPr id="104" name="Group 104"/>
          <p:cNvGrpSpPr/>
          <p:nvPr/>
        </p:nvGrpSpPr>
        <p:grpSpPr>
          <a:xfrm>
            <a:off x="14453975" y="4267053"/>
            <a:ext cx="7668051" cy="4892557"/>
            <a:chOff x="0" y="0"/>
            <a:chExt cx="10224068" cy="6523409"/>
          </a:xfrm>
        </p:grpSpPr>
        <p:pic>
          <p:nvPicPr>
            <p:cNvPr id="105" name="Picture 10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630496"/>
              <a:ext cx="4775305" cy="1892914"/>
            </a:xfrm>
            <a:prstGeom prst="rect">
              <a:avLst/>
            </a:prstGeom>
          </p:spPr>
        </p:pic>
        <p:pic>
          <p:nvPicPr>
            <p:cNvPr id="106" name="Picture 10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764605"/>
              <a:ext cx="4775305" cy="1892914"/>
            </a:xfrm>
            <a:prstGeom prst="rect">
              <a:avLst/>
            </a:prstGeom>
          </p:spPr>
        </p:pic>
        <p:pic>
          <p:nvPicPr>
            <p:cNvPr id="107" name="Picture 10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898713"/>
              <a:ext cx="4775305" cy="1892914"/>
            </a:xfrm>
            <a:prstGeom prst="rect">
              <a:avLst/>
            </a:prstGeom>
          </p:spPr>
        </p:pic>
        <p:pic>
          <p:nvPicPr>
            <p:cNvPr id="108" name="Picture 10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4775305" cy="1892914"/>
            </a:xfrm>
            <a:prstGeom prst="rect">
              <a:avLst/>
            </a:prstGeom>
          </p:spPr>
        </p:pic>
        <p:pic>
          <p:nvPicPr>
            <p:cNvPr id="109" name="Picture 10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17281" y="4630496"/>
              <a:ext cx="4775305" cy="1892914"/>
            </a:xfrm>
            <a:prstGeom prst="rect">
              <a:avLst/>
            </a:prstGeom>
          </p:spPr>
        </p:pic>
        <p:pic>
          <p:nvPicPr>
            <p:cNvPr id="110" name="Picture 11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17281" y="2764605"/>
              <a:ext cx="4775305" cy="1892914"/>
            </a:xfrm>
            <a:prstGeom prst="rect">
              <a:avLst/>
            </a:prstGeom>
          </p:spPr>
        </p:pic>
        <p:pic>
          <p:nvPicPr>
            <p:cNvPr id="111" name="Picture 11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17281" y="898713"/>
              <a:ext cx="4775305" cy="1892914"/>
            </a:xfrm>
            <a:prstGeom prst="rect">
              <a:avLst/>
            </a:prstGeom>
          </p:spPr>
        </p:pic>
        <p:pic>
          <p:nvPicPr>
            <p:cNvPr id="112" name="Picture 11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4117281" y="0"/>
              <a:ext cx="4775305" cy="1892914"/>
            </a:xfrm>
            <a:prstGeom prst="rect">
              <a:avLst/>
            </a:prstGeom>
          </p:spPr>
        </p:pic>
        <p:pic>
          <p:nvPicPr>
            <p:cNvPr id="113" name="Picture 11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448763" y="4630496"/>
              <a:ext cx="4775305" cy="1892914"/>
            </a:xfrm>
            <a:prstGeom prst="rect">
              <a:avLst/>
            </a:prstGeom>
          </p:spPr>
        </p:pic>
        <p:pic>
          <p:nvPicPr>
            <p:cNvPr id="114" name="Picture 11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448763" y="2764605"/>
              <a:ext cx="4775305" cy="1892914"/>
            </a:xfrm>
            <a:prstGeom prst="rect">
              <a:avLst/>
            </a:prstGeom>
          </p:spPr>
        </p:pic>
        <p:pic>
          <p:nvPicPr>
            <p:cNvPr id="115" name="Picture 11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448763" y="898713"/>
              <a:ext cx="4775305" cy="1892914"/>
            </a:xfrm>
            <a:prstGeom prst="rect">
              <a:avLst/>
            </a:prstGeom>
          </p:spPr>
        </p:pic>
        <p:pic>
          <p:nvPicPr>
            <p:cNvPr id="116" name="Picture 11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5448763" y="0"/>
              <a:ext cx="4775305" cy="1892914"/>
            </a:xfrm>
            <a:prstGeom prst="rect">
              <a:avLst/>
            </a:prstGeom>
          </p:spPr>
        </p:pic>
      </p:grpSp>
      <p:pic>
        <p:nvPicPr>
          <p:cNvPr id="117" name="Picture 1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88830" y="2528292"/>
            <a:ext cx="4602644" cy="1353718"/>
          </a:xfrm>
          <a:prstGeom prst="rect">
            <a:avLst/>
          </a:prstGeom>
        </p:spPr>
      </p:pic>
      <p:pic>
        <p:nvPicPr>
          <p:cNvPr id="118" name="Picture 118"/>
          <p:cNvPicPr>
            <a:picLocks noChangeAspect="1"/>
          </p:cNvPicPr>
          <p:nvPr/>
        </p:nvPicPr>
        <p:blipFill rotWithShape="1">
          <a:blip r:embed="rId6"/>
          <a:srcRect r="4540"/>
          <a:stretch/>
        </p:blipFill>
        <p:spPr>
          <a:xfrm>
            <a:off x="7699833" y="4412331"/>
            <a:ext cx="4777385" cy="1210115"/>
          </a:xfrm>
          <a:prstGeom prst="rect">
            <a:avLst/>
          </a:prstGeom>
        </p:spPr>
      </p:pic>
      <p:pic>
        <p:nvPicPr>
          <p:cNvPr id="119" name="Picture 11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60696" y="6204917"/>
            <a:ext cx="4845551" cy="2402998"/>
          </a:xfrm>
          <a:prstGeom prst="rect">
            <a:avLst/>
          </a:prstGeom>
        </p:spPr>
      </p:pic>
      <p:sp>
        <p:nvSpPr>
          <p:cNvPr id="120" name="TextBox 120"/>
          <p:cNvSpPr txBox="1"/>
          <p:nvPr/>
        </p:nvSpPr>
        <p:spPr>
          <a:xfrm>
            <a:off x="510925" y="103788"/>
            <a:ext cx="5254762" cy="140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cs typeface="Prompt Light Bold"/>
              </a:rPr>
              <a:t>ค่าที่แสดงบน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Prompt Light Bold"/>
              </a:rPr>
              <a:t>LINE BOT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3069954" y="5259630"/>
            <a:ext cx="6781780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5259FF"/>
                </a:solidFill>
                <a:latin typeface="Prompt Bold"/>
              </a:rPr>
              <a:t>100%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6665613" y="1871731"/>
            <a:ext cx="6781780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800" dirty="0" err="1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โหมดการเดิน</a:t>
            </a:r>
            <a:endParaRPr lang="en-US" sz="48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23" name="TextBox 123"/>
          <p:cNvSpPr txBox="1"/>
          <p:nvPr/>
        </p:nvSpPr>
        <p:spPr>
          <a:xfrm>
            <a:off x="6673584" y="3771900"/>
            <a:ext cx="678178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800" dirty="0" err="1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โหมดแขนและขา</a:t>
            </a:r>
            <a:endParaRPr lang="en-US" sz="48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24" name="TextBox 124"/>
          <p:cNvSpPr txBox="1"/>
          <p:nvPr/>
        </p:nvSpPr>
        <p:spPr>
          <a:xfrm>
            <a:off x="6694790" y="5448300"/>
            <a:ext cx="678178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400" dirty="0" err="1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โหมดสายตา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69DA7FC-BCCF-49EC-92B3-87EF22EFC7C7}"/>
              </a:ext>
            </a:extLst>
          </p:cNvPr>
          <p:cNvSpPr txBox="1"/>
          <p:nvPr/>
        </p:nvSpPr>
        <p:spPr>
          <a:xfrm>
            <a:off x="6756838" y="8517135"/>
            <a:ext cx="678178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400" dirty="0" err="1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โหมด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ประสาทสัมผัส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129" name="รูปภาพ 128">
            <a:extLst>
              <a:ext uri="{FF2B5EF4-FFF2-40B4-BE49-F238E27FC236}">
                <a16:creationId xmlns:a16="http://schemas.microsoft.com/office/drawing/2014/main" id="{E687860F-4247-4B8F-91B9-F7169895B4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93" y="9318713"/>
            <a:ext cx="7450620" cy="28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12834175" y="-1599042"/>
            <a:ext cx="6478766" cy="76480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-913168" y="4706517"/>
            <a:ext cx="6478766" cy="76480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6026" t="1198" b="10255"/>
          <a:stretch>
            <a:fillRect/>
          </a:stretch>
        </p:blipFill>
        <p:spPr>
          <a:xfrm>
            <a:off x="810855" y="7123102"/>
            <a:ext cx="4507932" cy="28631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6093" y="4346039"/>
            <a:ext cx="2992928" cy="12243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2407168" y="5939878"/>
            <a:ext cx="1070778" cy="551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2716922" y="2208031"/>
            <a:ext cx="1405707" cy="7239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800600" y="258268"/>
            <a:ext cx="4572000" cy="791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4570" dirty="0">
                <a:solidFill>
                  <a:srgbClr val="000000"/>
                </a:solidFill>
                <a:latin typeface="Mitr SemiBold"/>
              </a:rPr>
              <a:t>Google Sheet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439021" y="1182838"/>
            <a:ext cx="5420554" cy="2674141"/>
            <a:chOff x="0" y="0"/>
            <a:chExt cx="7227406" cy="35655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94831" y="344097"/>
              <a:ext cx="6603105" cy="2855397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45390" cy="945390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2620131"/>
              <a:ext cx="945390" cy="945390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6282016" y="2653904"/>
              <a:ext cx="911617" cy="91161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6270758" y="0"/>
              <a:ext cx="956648" cy="956648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1150118" y="6655742"/>
            <a:ext cx="3829407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000000"/>
                </a:solidFill>
                <a:latin typeface="Mitr SemiBold"/>
              </a:rPr>
              <a:t>Kidbright32i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5055" y="3389619"/>
            <a:ext cx="2096589" cy="852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>
                <a:solidFill>
                  <a:srgbClr val="000000"/>
                </a:solidFill>
                <a:latin typeface="Mitr SemiBold"/>
              </a:rPr>
              <a:t>IFTTT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865487" y="3723147"/>
            <a:ext cx="2907475" cy="142035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009448" y="1996759"/>
            <a:ext cx="1366715" cy="70385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509205" y="1709615"/>
            <a:ext cx="3356282" cy="1046583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763121" y="836978"/>
            <a:ext cx="2715089" cy="615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71"/>
              </a:lnSpc>
            </a:pPr>
            <a:r>
              <a:rPr lang="en-US" sz="3550" dirty="0" err="1">
                <a:solidFill>
                  <a:srgbClr val="000000"/>
                </a:solidFill>
                <a:latin typeface="Mitr SemiBold"/>
              </a:rPr>
              <a:t>Dialogflow</a:t>
            </a:r>
            <a:endParaRPr lang="en-US" sz="3550" dirty="0">
              <a:solidFill>
                <a:srgbClr val="000000"/>
              </a:solidFill>
              <a:latin typeface="Mitr Semi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376365" y="2874360"/>
            <a:ext cx="1990876" cy="61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1"/>
              </a:lnSpc>
            </a:pPr>
            <a:r>
              <a:rPr lang="en-US" sz="3550" dirty="0">
                <a:solidFill>
                  <a:srgbClr val="000000"/>
                </a:solidFill>
                <a:latin typeface="Mitr SemiBold"/>
              </a:rPr>
              <a:t>Line BOT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439745">
            <a:off x="15073658" y="2164404"/>
            <a:ext cx="978045" cy="50369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465137">
            <a:off x="7487846" y="4493400"/>
            <a:ext cx="1375541" cy="70840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175616" y="6285596"/>
            <a:ext cx="5316114" cy="1378252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605658" y="5208914"/>
            <a:ext cx="2456031" cy="68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4024" dirty="0" err="1">
                <a:solidFill>
                  <a:srgbClr val="000000"/>
                </a:solidFill>
                <a:latin typeface="Mitr SemiBold"/>
              </a:rPr>
              <a:t>Appsheet</a:t>
            </a:r>
            <a:endParaRPr lang="en-US" sz="4024" dirty="0">
              <a:solidFill>
                <a:srgbClr val="000000"/>
              </a:solidFill>
              <a:latin typeface="Mitr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  <p:bldP spid="24" grpId="0"/>
      <p:bldP spid="25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219648" y="6009952"/>
            <a:ext cx="6496696" cy="64966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5722734"/>
            <a:ext cx="3535566" cy="3535566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428453" y="4841213"/>
            <a:ext cx="600247" cy="604574"/>
          </a:xfrm>
          <a:prstGeom prst="rect">
            <a:avLst/>
          </a:prstGeom>
          <a:solidFill>
            <a:srgbClr val="EB7E76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13615654" y="-2642814"/>
            <a:ext cx="5534692" cy="57354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9653010">
            <a:off x="-2710651" y="-2116072"/>
            <a:ext cx="8774102" cy="90923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96806">
            <a:off x="13083402" y="5392017"/>
            <a:ext cx="6599197" cy="683854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43907" y="3980720"/>
            <a:ext cx="10000186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03"/>
              </a:lnSpc>
              <a:spcBef>
                <a:spcPct val="0"/>
              </a:spcBef>
            </a:pPr>
            <a:r>
              <a:rPr lang="en-US" sz="6919" spc="-138" dirty="0" err="1">
                <a:solidFill>
                  <a:srgbClr val="0030BF"/>
                </a:solidFill>
                <a:cs typeface="K2D Bold"/>
              </a:rPr>
              <a:t>สรุปและอภิปรายผลการทดลอง</a:t>
            </a:r>
            <a:endParaRPr lang="en-US" sz="6919" spc="-138" dirty="0">
              <a:solidFill>
                <a:srgbClr val="0030BF"/>
              </a:solidFill>
              <a:cs typeface="K2D 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890694">
            <a:off x="14698176" y="398330"/>
            <a:ext cx="2628319" cy="272364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10125397">
            <a:off x="17003090" y="-566380"/>
            <a:ext cx="1181100" cy="11811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13478453" y="-1581330"/>
            <a:ext cx="6728617" cy="69726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601395">
            <a:off x="-692428" y="6150336"/>
            <a:ext cx="5784808" cy="59946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19599">
            <a:off x="-597974" y="6591638"/>
            <a:ext cx="1828200" cy="18945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7259300" y="556244"/>
            <a:ext cx="1348756" cy="134875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8686800"/>
            <a:ext cx="571500" cy="5715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C313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41217" y="666644"/>
            <a:ext cx="3206838" cy="965835"/>
            <a:chOff x="0" y="0"/>
            <a:chExt cx="4275784" cy="1287780"/>
          </a:xfrm>
        </p:grpSpPr>
        <p:sp>
          <p:nvSpPr>
            <p:cNvPr id="10" name="TextBox 10"/>
            <p:cNvSpPr txBox="1"/>
            <p:nvPr/>
          </p:nvSpPr>
          <p:spPr>
            <a:xfrm>
              <a:off x="466760" y="0"/>
              <a:ext cx="3260508" cy="1198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103"/>
                </a:lnSpc>
                <a:spcBef>
                  <a:spcPct val="0"/>
                </a:spcBef>
              </a:pPr>
              <a:r>
                <a:rPr lang="en-US" sz="5919" spc="-118">
                  <a:solidFill>
                    <a:srgbClr val="004AAD"/>
                  </a:solidFill>
                  <a:cs typeface="Pridi Regular Bold"/>
                </a:rPr>
                <a:t>ตอนที่ 1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1109980"/>
              <a:ext cx="4275784" cy="0"/>
            </a:xfrm>
            <a:prstGeom prst="line">
              <a:avLst/>
            </a:prstGeom>
            <a:ln w="177800" cap="rnd">
              <a:solidFill>
                <a:srgbClr val="0030B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123950" y="1861921"/>
            <a:ext cx="14127485" cy="2227049"/>
            <a:chOff x="0" y="0"/>
            <a:chExt cx="5611110" cy="8845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11110" cy="884532"/>
            </a:xfrm>
            <a:custGeom>
              <a:avLst/>
              <a:gdLst/>
              <a:ahLst/>
              <a:cxnLst/>
              <a:rect l="l" t="t" r="r" b="b"/>
              <a:pathLst>
                <a:path w="5611110" h="884532">
                  <a:moveTo>
                    <a:pt x="0" y="0"/>
                  </a:moveTo>
                  <a:lnTo>
                    <a:pt x="5611110" y="0"/>
                  </a:lnTo>
                  <a:lnTo>
                    <a:pt x="5611110" y="884532"/>
                  </a:lnTo>
                  <a:lnTo>
                    <a:pt x="0" y="8845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633272" y="2108783"/>
            <a:ext cx="13108841" cy="220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3"/>
              </a:lnSpc>
            </a:pPr>
            <a:r>
              <a:rPr lang="en-US" sz="5400" spc="-96" dirty="0">
                <a:solidFill>
                  <a:srgbClr val="0030B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เพื่อศึกษาประสิทธิภาพการทำงานของเซ็นเซอร์ในอุปกรณ์ช่วยการกายภาพบำบัด</a:t>
            </a:r>
          </a:p>
          <a:p>
            <a:pPr marL="0" lvl="0" indent="0">
              <a:lnSpc>
                <a:spcPts val="5783"/>
              </a:lnSpc>
              <a:spcBef>
                <a:spcPct val="0"/>
              </a:spcBef>
            </a:pPr>
            <a:endParaRPr lang="en-US" sz="4819" spc="-96" dirty="0">
              <a:solidFill>
                <a:srgbClr val="0030BF"/>
              </a:solidFill>
              <a:cs typeface="Pridi Regula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0796" y="5400377"/>
            <a:ext cx="15780178" cy="317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9"/>
              </a:lnSpc>
            </a:pPr>
            <a:r>
              <a:rPr lang="en-US" sz="4521" dirty="0">
                <a:solidFill>
                  <a:srgbClr val="4567FF"/>
                </a:solidFill>
                <a:latin typeface="Pridi Regular"/>
              </a:rPr>
              <a:t>- </a:t>
            </a:r>
            <a:r>
              <a:rPr lang="en-US" sz="4521" dirty="0" err="1">
                <a:solidFill>
                  <a:srgbClr val="4567FF"/>
                </a:solidFill>
                <a:latin typeface="Pridi Regular"/>
              </a:rPr>
              <a:t>จากการทดลองเพื่อหาประสิทธิภาพของเครื่องช่วยกายภาพบำบัดพบว่า</a:t>
            </a:r>
            <a:r>
              <a:rPr lang="en-US" sz="4521" dirty="0">
                <a:solidFill>
                  <a:srgbClr val="4567FF"/>
                </a:solidFill>
                <a:latin typeface="Pridi Regular"/>
              </a:rPr>
              <a:t> สามารถสรุปได้ว่าเครื่องช่วยกายภาพบำบัดมีความสามารถในการวัดค่าได้ถูกต้องเฉลี่ย</a:t>
            </a:r>
            <a:r>
              <a:rPr lang="en-US" sz="4521" dirty="0">
                <a:solidFill>
                  <a:srgbClr val="FF1616"/>
                </a:solidFill>
                <a:latin typeface="Pridi Regular"/>
              </a:rPr>
              <a:t> </a:t>
            </a:r>
            <a:r>
              <a:rPr lang="en-US" sz="4521" dirty="0">
                <a:solidFill>
                  <a:srgbClr val="FF1616"/>
                </a:solidFill>
                <a:latin typeface="Pridi Regular Bold"/>
              </a:rPr>
              <a:t>85 %</a:t>
            </a:r>
          </a:p>
          <a:p>
            <a:pPr>
              <a:lnSpc>
                <a:spcPts val="6329"/>
              </a:lnSpc>
            </a:pPr>
            <a:endParaRPr lang="en-US" sz="4521" dirty="0">
              <a:solidFill>
                <a:srgbClr val="FF1616"/>
              </a:solidFill>
              <a:latin typeface="Pridi Regula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13478453" y="-1581330"/>
            <a:ext cx="6728617" cy="69726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601395">
            <a:off x="-692428" y="6150336"/>
            <a:ext cx="5784808" cy="59946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19599">
            <a:off x="-597974" y="6591638"/>
            <a:ext cx="1828200" cy="18945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7259300" y="556244"/>
            <a:ext cx="1348756" cy="134875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8686800"/>
            <a:ext cx="571500" cy="5715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C313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1842977"/>
            <a:ext cx="14173945" cy="2227049"/>
            <a:chOff x="0" y="0"/>
            <a:chExt cx="5629563" cy="8845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29563" cy="884532"/>
            </a:xfrm>
            <a:custGeom>
              <a:avLst/>
              <a:gdLst/>
              <a:ahLst/>
              <a:cxnLst/>
              <a:rect l="l" t="t" r="r" b="b"/>
              <a:pathLst>
                <a:path w="5629563" h="884532">
                  <a:moveTo>
                    <a:pt x="0" y="0"/>
                  </a:moveTo>
                  <a:lnTo>
                    <a:pt x="5629563" y="0"/>
                  </a:lnTo>
                  <a:lnTo>
                    <a:pt x="5629563" y="884532"/>
                  </a:lnTo>
                  <a:lnTo>
                    <a:pt x="0" y="8845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42661" y="656317"/>
            <a:ext cx="3206838" cy="965835"/>
            <a:chOff x="0" y="0"/>
            <a:chExt cx="4275784" cy="1287780"/>
          </a:xfrm>
        </p:grpSpPr>
        <p:sp>
          <p:nvSpPr>
            <p:cNvPr id="12" name="TextBox 12"/>
            <p:cNvSpPr txBox="1"/>
            <p:nvPr/>
          </p:nvSpPr>
          <p:spPr>
            <a:xfrm>
              <a:off x="466760" y="0"/>
              <a:ext cx="3260508" cy="1198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103"/>
                </a:lnSpc>
                <a:spcBef>
                  <a:spcPct val="0"/>
                </a:spcBef>
              </a:pPr>
              <a:r>
                <a:rPr lang="en-US" sz="5919" spc="-118">
                  <a:solidFill>
                    <a:srgbClr val="004AAD"/>
                  </a:solidFill>
                  <a:cs typeface="Pridi Regular Bold"/>
                </a:rPr>
                <a:t>ตอนที่ 2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1109980"/>
              <a:ext cx="4275784" cy="0"/>
            </a:xfrm>
            <a:prstGeom prst="line">
              <a:avLst/>
            </a:prstGeom>
            <a:ln w="177800" cap="rnd">
              <a:solidFill>
                <a:srgbClr val="0030B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490392" y="2234506"/>
            <a:ext cx="13108841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83"/>
              </a:lnSpc>
              <a:spcBef>
                <a:spcPct val="0"/>
              </a:spcBef>
            </a:pPr>
            <a:r>
              <a:rPr lang="en-US" sz="5400" spc="-96" dirty="0" err="1">
                <a:solidFill>
                  <a:srgbClr val="0030B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เพื่อศึกษาการติดต่อระหว่างอุปกรณ์ช่วยการกายภาพบำบัดผ่านทาง</a:t>
            </a:r>
            <a:r>
              <a:rPr lang="en-US" sz="5400" spc="-96" dirty="0">
                <a:solidFill>
                  <a:srgbClr val="0030B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819" b="1" spc="-96" dirty="0">
                <a:solidFill>
                  <a:srgbClr val="0030BF"/>
                </a:solidFill>
                <a:latin typeface="Pridi Regular" panose="020B0604020202020204" charset="-34"/>
                <a:cs typeface="Pridi Regular" panose="020B0604020202020204" charset="-34"/>
              </a:rPr>
              <a:t>Google Sheet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8061" y="5192846"/>
            <a:ext cx="16691018" cy="23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5"/>
              </a:lnSpc>
            </a:pPr>
            <a:r>
              <a:rPr lang="en-US" sz="4568" dirty="0">
                <a:solidFill>
                  <a:srgbClr val="4567FF"/>
                </a:solidFill>
                <a:latin typeface="Pridi Regular"/>
              </a:rPr>
              <a:t>- จากการทดลองพบว่าการติดต่อระหว่างอุปกรณ์ช่วยการกายภาพบำบัดผ่านทาง Google Sheet </a:t>
            </a:r>
            <a:r>
              <a:rPr lang="en-US" sz="4568" dirty="0" err="1">
                <a:solidFill>
                  <a:srgbClr val="4567FF"/>
                </a:solidFill>
                <a:latin typeface="Pridi Regular"/>
              </a:rPr>
              <a:t>ตัวอุปกรณ์ช่วยกายภาพบำบัดสามารถส่งค่าไปยัง</a:t>
            </a:r>
            <a:r>
              <a:rPr lang="en-US" sz="4568" dirty="0">
                <a:solidFill>
                  <a:srgbClr val="4567FF"/>
                </a:solidFill>
                <a:latin typeface="Pridi Regular"/>
              </a:rPr>
              <a:t> Google Sheet </a:t>
            </a:r>
            <a:r>
              <a:rPr lang="en-US" sz="4568" dirty="0" err="1">
                <a:solidFill>
                  <a:srgbClr val="4567FF"/>
                </a:solidFill>
                <a:latin typeface="Pridi Regular"/>
              </a:rPr>
              <a:t>ได้ถูกต้อง</a:t>
            </a:r>
            <a:r>
              <a:rPr lang="en-US" sz="4568" dirty="0">
                <a:solidFill>
                  <a:srgbClr val="4567FF"/>
                </a:solidFill>
                <a:latin typeface="Pridi Regular"/>
              </a:rPr>
              <a:t> </a:t>
            </a:r>
            <a:r>
              <a:rPr lang="en-US" sz="4568" dirty="0">
                <a:solidFill>
                  <a:srgbClr val="FF1616"/>
                </a:solidFill>
                <a:latin typeface="Pridi Regular Bold"/>
              </a:rPr>
              <a:t>100 %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615654" y="-2642814"/>
            <a:ext cx="5534692" cy="57354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653010">
            <a:off x="-2710651" y="-2116072"/>
            <a:ext cx="8774102" cy="9092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96806">
            <a:off x="-1451748" y="4448377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234702">
            <a:off x="1013423" y="-1136922"/>
            <a:ext cx="2628319" cy="272364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52400" y="10287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327583" y="2430095"/>
            <a:ext cx="8032155" cy="5657850"/>
            <a:chOff x="0" y="0"/>
            <a:chExt cx="6350000" cy="44729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4472940"/>
            </a:xfrm>
            <a:custGeom>
              <a:avLst/>
              <a:gdLst/>
              <a:ahLst/>
              <a:cxnLst/>
              <a:rect l="l" t="t" r="r" b="b"/>
              <a:pathLst>
                <a:path w="6350000" h="4472940">
                  <a:moveTo>
                    <a:pt x="6150356" y="4472940"/>
                  </a:moveTo>
                  <a:lnTo>
                    <a:pt x="199644" y="4472940"/>
                  </a:lnTo>
                  <a:cubicBezTo>
                    <a:pt x="89408" y="4472940"/>
                    <a:pt x="0" y="4383532"/>
                    <a:pt x="0" y="4273296"/>
                  </a:cubicBezTo>
                  <a:lnTo>
                    <a:pt x="0" y="199644"/>
                  </a:lnTo>
                  <a:cubicBezTo>
                    <a:pt x="0" y="89408"/>
                    <a:pt x="89408" y="0"/>
                    <a:pt x="199644" y="0"/>
                  </a:cubicBezTo>
                  <a:lnTo>
                    <a:pt x="6150229" y="0"/>
                  </a:lnTo>
                  <a:cubicBezTo>
                    <a:pt x="6260592" y="0"/>
                    <a:pt x="6350000" y="89408"/>
                    <a:pt x="6350000" y="199644"/>
                  </a:cubicBezTo>
                  <a:lnTo>
                    <a:pt x="6350000" y="4273169"/>
                  </a:lnTo>
                  <a:cubicBezTo>
                    <a:pt x="6350000" y="4383532"/>
                    <a:pt x="6260592" y="4472940"/>
                    <a:pt x="6150356" y="4472940"/>
                  </a:cubicBezTo>
                  <a:close/>
                </a:path>
              </a:pathLst>
            </a:custGeom>
            <a:blipFill>
              <a:blip r:embed="rId6"/>
              <a:stretch>
                <a:fillRect l="-20440" r="-20440"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96806">
            <a:off x="13083402" y="5392017"/>
            <a:ext cx="6599197" cy="6838546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84441" y="3600450"/>
            <a:ext cx="5657850" cy="5657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56" r="-24956" b="-2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041572" y="1110615"/>
            <a:ext cx="7407241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83"/>
              </a:lnSpc>
              <a:spcBef>
                <a:spcPct val="0"/>
              </a:spcBef>
            </a:pPr>
            <a:r>
              <a:rPr lang="en-US" sz="6819" spc="-136">
                <a:solidFill>
                  <a:srgbClr val="0030BF"/>
                </a:solidFill>
                <a:cs typeface="K2D Bold"/>
              </a:rPr>
              <a:t>ที่มาและความสำคัญ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13478453" y="-1581330"/>
            <a:ext cx="6728617" cy="69726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601395">
            <a:off x="-692428" y="6150336"/>
            <a:ext cx="5784808" cy="59946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19599">
            <a:off x="-597974" y="6591638"/>
            <a:ext cx="1828200" cy="18945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7259300" y="556244"/>
            <a:ext cx="1348756" cy="134875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8686800"/>
            <a:ext cx="571500" cy="5715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C313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1842977"/>
            <a:ext cx="13642987" cy="2227049"/>
            <a:chOff x="0" y="0"/>
            <a:chExt cx="5418679" cy="8845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18679" cy="884532"/>
            </a:xfrm>
            <a:custGeom>
              <a:avLst/>
              <a:gdLst/>
              <a:ahLst/>
              <a:cxnLst/>
              <a:rect l="l" t="t" r="r" b="b"/>
              <a:pathLst>
                <a:path w="5418679" h="884532">
                  <a:moveTo>
                    <a:pt x="0" y="0"/>
                  </a:moveTo>
                  <a:lnTo>
                    <a:pt x="5418679" y="0"/>
                  </a:lnTo>
                  <a:lnTo>
                    <a:pt x="5418679" y="884532"/>
                  </a:lnTo>
                  <a:lnTo>
                    <a:pt x="0" y="8845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42661" y="656317"/>
            <a:ext cx="3206838" cy="965835"/>
            <a:chOff x="0" y="0"/>
            <a:chExt cx="4275784" cy="1287780"/>
          </a:xfrm>
        </p:grpSpPr>
        <p:sp>
          <p:nvSpPr>
            <p:cNvPr id="12" name="TextBox 12"/>
            <p:cNvSpPr txBox="1"/>
            <p:nvPr/>
          </p:nvSpPr>
          <p:spPr>
            <a:xfrm>
              <a:off x="466760" y="0"/>
              <a:ext cx="3260508" cy="1198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103"/>
                </a:lnSpc>
                <a:spcBef>
                  <a:spcPct val="0"/>
                </a:spcBef>
              </a:pPr>
              <a:r>
                <a:rPr lang="en-US" sz="5919" spc="-118">
                  <a:solidFill>
                    <a:srgbClr val="004AAD"/>
                  </a:solidFill>
                  <a:cs typeface="Pridi Regular Bold"/>
                </a:rPr>
                <a:t>ตอนที่ 3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1109980"/>
              <a:ext cx="4275784" cy="0"/>
            </a:xfrm>
            <a:prstGeom prst="line">
              <a:avLst/>
            </a:prstGeom>
            <a:ln w="177800" cap="rnd">
              <a:solidFill>
                <a:srgbClr val="0030B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490392" y="2234506"/>
            <a:ext cx="1298760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83"/>
              </a:lnSpc>
            </a:pPr>
            <a:r>
              <a:rPr lang="en-US" sz="4819" spc="-96" dirty="0">
                <a:solidFill>
                  <a:srgbClr val="0030BF"/>
                </a:solidFill>
                <a:latin typeface="Pridi Regular Bold"/>
              </a:rPr>
              <a:t>3. </a:t>
            </a:r>
            <a:r>
              <a:rPr lang="en-US" sz="4819" spc="-96" dirty="0" err="1">
                <a:solidFill>
                  <a:srgbClr val="0030BF"/>
                </a:solidFill>
                <a:latin typeface="Pridi Regular Bold"/>
              </a:rPr>
              <a:t>เพื่อศึกษาการติดต่อระหว่าง</a:t>
            </a:r>
            <a:r>
              <a:rPr lang="en-US" sz="4819" spc="-96" dirty="0">
                <a:solidFill>
                  <a:srgbClr val="0030BF"/>
                </a:solidFill>
                <a:latin typeface="Pridi Regular Bold"/>
              </a:rPr>
              <a:t> </a:t>
            </a:r>
            <a:r>
              <a:rPr lang="en-US" sz="4800" b="1" spc="-96" dirty="0">
                <a:solidFill>
                  <a:srgbClr val="0030BF"/>
                </a:solidFill>
                <a:latin typeface="Pridi Regular" panose="020B0604020202020204" charset="-34"/>
                <a:cs typeface="Pridi Regular" panose="020B0604020202020204" charset="-34"/>
              </a:rPr>
              <a:t>Google Sheet</a:t>
            </a:r>
            <a:r>
              <a:rPr lang="en-US" sz="4800" b="1" spc="-24" dirty="0">
                <a:solidFill>
                  <a:srgbClr val="0030BF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3600" spc="-24" dirty="0" err="1">
                <a:solidFill>
                  <a:srgbClr val="0030BF"/>
                </a:solidFill>
                <a:latin typeface="Arimo Bold"/>
              </a:rPr>
              <a:t>กับ</a:t>
            </a:r>
            <a:r>
              <a:rPr lang="en-US" sz="3600" spc="-24" dirty="0">
                <a:solidFill>
                  <a:srgbClr val="0030BF"/>
                </a:solidFill>
                <a:latin typeface="Arimo Bold"/>
              </a:rPr>
              <a:t> </a:t>
            </a:r>
            <a:r>
              <a:rPr lang="en-US" sz="4800" b="1" spc="-24" dirty="0" err="1">
                <a:solidFill>
                  <a:srgbClr val="0030BF"/>
                </a:solidFill>
                <a:latin typeface="Pridi Regular" panose="020B0604020202020204" charset="-34"/>
                <a:cs typeface="Pridi Regular" panose="020B0604020202020204" charset="-34"/>
              </a:rPr>
              <a:t>AppSheet</a:t>
            </a:r>
            <a:r>
              <a:rPr lang="en-US" sz="4800" b="1" spc="-24" dirty="0">
                <a:solidFill>
                  <a:srgbClr val="0030BF"/>
                </a:solidFill>
                <a:latin typeface="Pridi Regular" panose="020B0604020202020204" charset="-34"/>
                <a:cs typeface="Pridi Regular" panose="020B0604020202020204" charset="-34"/>
              </a:rPr>
              <a:t> Application</a:t>
            </a:r>
            <a:endParaRPr lang="en-US" sz="3200" b="1" spc="-24" dirty="0">
              <a:solidFill>
                <a:srgbClr val="0030BF"/>
              </a:solidFill>
              <a:latin typeface="Pridi Regular" panose="020B0604020202020204" charset="-34"/>
              <a:cs typeface="Pridi Regular" panose="020B0604020202020204" charset="-3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5169196"/>
            <a:ext cx="17940251" cy="2433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5"/>
              </a:lnSpc>
            </a:pPr>
            <a:r>
              <a:rPr lang="en-US" sz="4575" dirty="0">
                <a:solidFill>
                  <a:srgbClr val="4567FF"/>
                </a:solidFill>
                <a:latin typeface="Pridi Regular"/>
              </a:rPr>
              <a:t>- </a:t>
            </a:r>
            <a:r>
              <a:rPr lang="en-US" sz="4575" dirty="0" err="1">
                <a:solidFill>
                  <a:srgbClr val="4567FF"/>
                </a:solidFill>
                <a:latin typeface="Pridi Regular"/>
              </a:rPr>
              <a:t>จากการทดลองพบว่า</a:t>
            </a:r>
            <a:r>
              <a:rPr lang="en-US" sz="4575" dirty="0">
                <a:solidFill>
                  <a:srgbClr val="4567FF"/>
                </a:solidFill>
                <a:latin typeface="Pridi Regular"/>
              </a:rPr>
              <a:t> Google Sheet </a:t>
            </a:r>
            <a:r>
              <a:rPr lang="en-US" sz="4575" dirty="0" err="1">
                <a:solidFill>
                  <a:srgbClr val="4567FF"/>
                </a:solidFill>
                <a:latin typeface="Pridi Regular"/>
              </a:rPr>
              <a:t>สามารถส่งค่าไปยัง</a:t>
            </a:r>
            <a:r>
              <a:rPr lang="en-US" sz="4575" dirty="0">
                <a:solidFill>
                  <a:srgbClr val="4567FF"/>
                </a:solidFill>
                <a:latin typeface="Pridi Regular"/>
              </a:rPr>
              <a:t> </a:t>
            </a:r>
            <a:r>
              <a:rPr lang="en-US" sz="4575" dirty="0" err="1">
                <a:solidFill>
                  <a:srgbClr val="4567FF"/>
                </a:solidFill>
                <a:latin typeface="Pridi Regular"/>
              </a:rPr>
              <a:t>AppSheet</a:t>
            </a:r>
            <a:r>
              <a:rPr lang="en-US" sz="4575" dirty="0">
                <a:solidFill>
                  <a:srgbClr val="4567FF"/>
                </a:solidFill>
                <a:latin typeface="Pridi Regular"/>
              </a:rPr>
              <a:t> Application</a:t>
            </a:r>
            <a:endParaRPr lang="th-TH" sz="4575" dirty="0">
              <a:solidFill>
                <a:srgbClr val="4567FF"/>
              </a:solidFill>
              <a:latin typeface="Pridi Regular"/>
            </a:endParaRPr>
          </a:p>
          <a:p>
            <a:pPr>
              <a:lnSpc>
                <a:spcPts val="6405"/>
              </a:lnSpc>
            </a:pPr>
            <a:r>
              <a:rPr lang="en-US" sz="4575" dirty="0" err="1">
                <a:solidFill>
                  <a:srgbClr val="4567FF"/>
                </a:solidFill>
                <a:latin typeface="Pridi Regular"/>
              </a:rPr>
              <a:t>ได้ถูกต้อง</a:t>
            </a:r>
            <a:r>
              <a:rPr lang="en-US" sz="4575" dirty="0">
                <a:solidFill>
                  <a:srgbClr val="4567FF"/>
                </a:solidFill>
                <a:latin typeface="Pridi Regular"/>
              </a:rPr>
              <a:t> </a:t>
            </a:r>
            <a:r>
              <a:rPr lang="en-US" sz="4575" dirty="0">
                <a:solidFill>
                  <a:srgbClr val="FF1616"/>
                </a:solidFill>
                <a:latin typeface="Pridi Regular Bold"/>
              </a:rPr>
              <a:t>100 %</a:t>
            </a:r>
          </a:p>
          <a:p>
            <a:pPr algn="ctr">
              <a:lnSpc>
                <a:spcPts val="6405"/>
              </a:lnSpc>
            </a:pPr>
            <a:endParaRPr lang="en-US" sz="4575" dirty="0">
              <a:solidFill>
                <a:srgbClr val="FF1616"/>
              </a:solidFill>
              <a:latin typeface="Pridi Regula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13478453" y="-1581330"/>
            <a:ext cx="6728617" cy="697266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842977"/>
            <a:ext cx="13596228" cy="2227049"/>
            <a:chOff x="0" y="0"/>
            <a:chExt cx="5400107" cy="8845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00107" cy="884532"/>
            </a:xfrm>
            <a:custGeom>
              <a:avLst/>
              <a:gdLst/>
              <a:ahLst/>
              <a:cxnLst/>
              <a:rect l="l" t="t" r="r" b="b"/>
              <a:pathLst>
                <a:path w="5400107" h="884532">
                  <a:moveTo>
                    <a:pt x="0" y="0"/>
                  </a:moveTo>
                  <a:lnTo>
                    <a:pt x="5400107" y="0"/>
                  </a:lnTo>
                  <a:lnTo>
                    <a:pt x="5400107" y="884532"/>
                  </a:lnTo>
                  <a:lnTo>
                    <a:pt x="0" y="8845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42661" y="656317"/>
            <a:ext cx="3206838" cy="965835"/>
            <a:chOff x="0" y="0"/>
            <a:chExt cx="4275784" cy="1287780"/>
          </a:xfrm>
        </p:grpSpPr>
        <p:sp>
          <p:nvSpPr>
            <p:cNvPr id="6" name="TextBox 6"/>
            <p:cNvSpPr txBox="1"/>
            <p:nvPr/>
          </p:nvSpPr>
          <p:spPr>
            <a:xfrm>
              <a:off x="466760" y="0"/>
              <a:ext cx="3260508" cy="1198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103"/>
                </a:lnSpc>
                <a:spcBef>
                  <a:spcPct val="0"/>
                </a:spcBef>
              </a:pPr>
              <a:r>
                <a:rPr lang="en-US" sz="5919" spc="-118" dirty="0" err="1">
                  <a:solidFill>
                    <a:srgbClr val="004AAD"/>
                  </a:solidFill>
                  <a:cs typeface="Pridi Regular Bold"/>
                </a:rPr>
                <a:t>ตอนที่</a:t>
              </a:r>
              <a:r>
                <a:rPr lang="en-US" sz="5919" spc="-118" dirty="0">
                  <a:solidFill>
                    <a:srgbClr val="004AAD"/>
                  </a:solidFill>
                  <a:cs typeface="Pridi Regular Bold"/>
                </a:rPr>
                <a:t> 4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109980"/>
              <a:ext cx="4275784" cy="0"/>
            </a:xfrm>
            <a:prstGeom prst="line">
              <a:avLst/>
            </a:prstGeom>
            <a:ln w="177800" cap="rnd">
              <a:solidFill>
                <a:srgbClr val="0030B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1490392" y="2234506"/>
            <a:ext cx="1215026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3"/>
              </a:lnSpc>
            </a:pPr>
            <a:r>
              <a:rPr lang="en-US" sz="4819" spc="-96" dirty="0">
                <a:solidFill>
                  <a:srgbClr val="0030BF"/>
                </a:solidFill>
                <a:latin typeface="Pridi Regular Bold"/>
              </a:rPr>
              <a:t>4. </a:t>
            </a:r>
            <a:r>
              <a:rPr lang="en-US" sz="4819" spc="-96" dirty="0" err="1">
                <a:solidFill>
                  <a:srgbClr val="0030BF"/>
                </a:solidFill>
                <a:latin typeface="Pridi Regular Bold"/>
              </a:rPr>
              <a:t>เพื่อศึกษาการติดต่อระหว่าง</a:t>
            </a:r>
            <a:r>
              <a:rPr lang="en-US" sz="4819" spc="-96" dirty="0">
                <a:solidFill>
                  <a:srgbClr val="0030BF"/>
                </a:solidFill>
                <a:latin typeface="Pridi Regular Bold"/>
              </a:rPr>
              <a:t> Google Sheet </a:t>
            </a:r>
            <a:r>
              <a:rPr lang="en-US" sz="4819" spc="-96" dirty="0" err="1">
                <a:solidFill>
                  <a:srgbClr val="0030BF"/>
                </a:solidFill>
                <a:latin typeface="Pridi Regular Bold"/>
              </a:rPr>
              <a:t>ผ่านทาง</a:t>
            </a:r>
            <a:r>
              <a:rPr lang="en-US" sz="4819" spc="-96" dirty="0">
                <a:solidFill>
                  <a:srgbClr val="0030BF"/>
                </a:solidFill>
                <a:latin typeface="Pridi Regular Bold"/>
              </a:rPr>
              <a:t> </a:t>
            </a:r>
          </a:p>
          <a:p>
            <a:pPr>
              <a:lnSpc>
                <a:spcPts val="5783"/>
              </a:lnSpc>
            </a:pPr>
            <a:r>
              <a:rPr lang="en-US" sz="4800" spc="-96" dirty="0">
                <a:solidFill>
                  <a:srgbClr val="0030BF"/>
                </a:solidFill>
                <a:latin typeface="Pridi Regular Bold"/>
              </a:rPr>
              <a:t>Line BOT</a:t>
            </a:r>
            <a:endParaRPr lang="en-US" sz="4819" spc="-96" dirty="0">
              <a:solidFill>
                <a:srgbClr val="0030BF"/>
              </a:solidFill>
              <a:latin typeface="Pridi Regular 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601395">
            <a:off x="-692428" y="6150336"/>
            <a:ext cx="5784808" cy="59946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19599">
            <a:off x="-597974" y="6591638"/>
            <a:ext cx="1828200" cy="189450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28700" y="8686800"/>
            <a:ext cx="571500" cy="57150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C313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259300" y="273395"/>
            <a:ext cx="1348756" cy="134875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92557" y="5138166"/>
            <a:ext cx="16016639" cy="274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7418"/>
              </a:lnSpc>
              <a:buFontTx/>
              <a:buChar char="-"/>
            </a:pPr>
            <a:r>
              <a:rPr lang="en-US" sz="5298" dirty="0" err="1">
                <a:solidFill>
                  <a:srgbClr val="4567FF"/>
                </a:solidFill>
                <a:latin typeface="Pridi Regular"/>
              </a:rPr>
              <a:t>จากการทดลองพบว่า</a:t>
            </a:r>
            <a:r>
              <a:rPr lang="en-US" sz="5298" dirty="0">
                <a:solidFill>
                  <a:srgbClr val="4567FF"/>
                </a:solidFill>
                <a:latin typeface="Pridi Regular"/>
              </a:rPr>
              <a:t> Google Sheet </a:t>
            </a:r>
            <a:r>
              <a:rPr lang="en-US" sz="5298" dirty="0" err="1">
                <a:solidFill>
                  <a:srgbClr val="4567FF"/>
                </a:solidFill>
                <a:latin typeface="Pridi Regular"/>
              </a:rPr>
              <a:t>สามารถส่งค่าไปยัง</a:t>
            </a:r>
            <a:r>
              <a:rPr lang="en-US" sz="5298" dirty="0">
                <a:solidFill>
                  <a:srgbClr val="4567FF"/>
                </a:solidFill>
                <a:latin typeface="Pridi Regular"/>
              </a:rPr>
              <a:t> Line bot </a:t>
            </a:r>
            <a:endParaRPr lang="th-TH" sz="5298" dirty="0">
              <a:solidFill>
                <a:srgbClr val="4567FF"/>
              </a:solidFill>
              <a:latin typeface="Pridi Regular"/>
            </a:endParaRPr>
          </a:p>
          <a:p>
            <a:pPr>
              <a:lnSpc>
                <a:spcPts val="7418"/>
              </a:lnSpc>
            </a:pPr>
            <a:r>
              <a:rPr lang="en-US" sz="5298" dirty="0" err="1">
                <a:solidFill>
                  <a:srgbClr val="4567FF"/>
                </a:solidFill>
                <a:latin typeface="Pridi Regular"/>
              </a:rPr>
              <a:t>ได้ถูกต้อง</a:t>
            </a:r>
            <a:r>
              <a:rPr lang="en-US" sz="5298" dirty="0">
                <a:solidFill>
                  <a:srgbClr val="4567FF"/>
                </a:solidFill>
                <a:latin typeface="Pridi Regular"/>
              </a:rPr>
              <a:t> </a:t>
            </a:r>
            <a:r>
              <a:rPr lang="en-US" sz="5298" dirty="0">
                <a:solidFill>
                  <a:srgbClr val="FF1616"/>
                </a:solidFill>
                <a:latin typeface="Pridi Regular Bold"/>
              </a:rPr>
              <a:t>100 %</a:t>
            </a:r>
          </a:p>
          <a:p>
            <a:pPr algn="ctr">
              <a:lnSpc>
                <a:spcPts val="6637"/>
              </a:lnSpc>
            </a:pPr>
            <a:endParaRPr lang="en-US" sz="5298" dirty="0">
              <a:solidFill>
                <a:srgbClr val="FF1616"/>
              </a:solidFill>
              <a:latin typeface="Pridi Regula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78740" y="957534"/>
            <a:ext cx="3206838" cy="964142"/>
            <a:chOff x="0" y="0"/>
            <a:chExt cx="4275784" cy="1285522"/>
          </a:xfrm>
        </p:grpSpPr>
        <p:sp>
          <p:nvSpPr>
            <p:cNvPr id="5" name="TextBox 5"/>
            <p:cNvSpPr txBox="1"/>
            <p:nvPr/>
          </p:nvSpPr>
          <p:spPr>
            <a:xfrm>
              <a:off x="466760" y="0"/>
              <a:ext cx="3260508" cy="1196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103"/>
                </a:lnSpc>
                <a:spcBef>
                  <a:spcPct val="0"/>
                </a:spcBef>
              </a:pPr>
              <a:r>
                <a:rPr lang="en-US" sz="5919" spc="-118">
                  <a:solidFill>
                    <a:srgbClr val="004AAD"/>
                  </a:solidFill>
                  <a:cs typeface="Pridi Regular Bold"/>
                </a:rPr>
                <a:t>สรุปผล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107722"/>
              <a:ext cx="4275784" cy="0"/>
            </a:xfrm>
            <a:prstGeom prst="line">
              <a:avLst/>
            </a:prstGeom>
            <a:ln w="177800" cap="rnd">
              <a:solidFill>
                <a:srgbClr val="0030B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3171500" y="6133771"/>
            <a:ext cx="6437917" cy="643791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1684" y="11684"/>
              <a:ext cx="6326632" cy="6326632"/>
            </a:xfrm>
            <a:custGeom>
              <a:avLst/>
              <a:gdLst/>
              <a:ahLst/>
              <a:cxnLst/>
              <a:rect l="l" t="t" r="r" b="b"/>
              <a:pathLst>
                <a:path w="6326632" h="6326632">
                  <a:moveTo>
                    <a:pt x="3163316" y="0"/>
                  </a:moveTo>
                  <a:cubicBezTo>
                    <a:pt x="1416304" y="0"/>
                    <a:pt x="0" y="1416304"/>
                    <a:pt x="0" y="3163316"/>
                  </a:cubicBezTo>
                  <a:cubicBezTo>
                    <a:pt x="0" y="4910328"/>
                    <a:pt x="1416304" y="6326632"/>
                    <a:pt x="3163316" y="6326632"/>
                  </a:cubicBezTo>
                  <a:cubicBezTo>
                    <a:pt x="4910328" y="6326632"/>
                    <a:pt x="6326632" y="4910328"/>
                    <a:pt x="6326632" y="3163316"/>
                  </a:cubicBezTo>
                  <a:cubicBezTo>
                    <a:pt x="6326632" y="1416304"/>
                    <a:pt x="4910328" y="0"/>
                    <a:pt x="3163316" y="0"/>
                  </a:cubicBezTo>
                  <a:close/>
                  <a:moveTo>
                    <a:pt x="3163316" y="4190746"/>
                  </a:moveTo>
                  <a:cubicBezTo>
                    <a:pt x="2595880" y="4190746"/>
                    <a:pt x="2135886" y="3730752"/>
                    <a:pt x="2135886" y="3163316"/>
                  </a:cubicBezTo>
                  <a:cubicBezTo>
                    <a:pt x="2135886" y="2595880"/>
                    <a:pt x="2595880" y="2135886"/>
                    <a:pt x="3163316" y="2135886"/>
                  </a:cubicBezTo>
                  <a:cubicBezTo>
                    <a:pt x="3730752" y="2135886"/>
                    <a:pt x="4190746" y="2595880"/>
                    <a:pt x="4190746" y="3163316"/>
                  </a:cubicBezTo>
                  <a:cubicBezTo>
                    <a:pt x="4190746" y="3730752"/>
                    <a:pt x="3730752" y="4190746"/>
                    <a:pt x="3163316" y="4190746"/>
                  </a:cubicBezTo>
                  <a:close/>
                </a:path>
              </a:pathLst>
            </a:custGeom>
            <a:blipFill>
              <a:blip r:embed="rId2"/>
              <a:stretch>
                <a:fillRect l="-29705" t="184" r="-29705" b="183"/>
              </a:stretch>
            </a:blipFill>
          </p:spPr>
        </p:sp>
      </p:grp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58706028-7D09-4C16-90D4-69BDC7139811}"/>
              </a:ext>
            </a:extLst>
          </p:cNvPr>
          <p:cNvSpPr/>
          <p:nvPr/>
        </p:nvSpPr>
        <p:spPr>
          <a:xfrm>
            <a:off x="1153102" y="2282108"/>
            <a:ext cx="15849600" cy="41007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1"/>
          <p:cNvSpPr txBox="1"/>
          <p:nvPr/>
        </p:nvSpPr>
        <p:spPr>
          <a:xfrm>
            <a:off x="1981200" y="2548679"/>
            <a:ext cx="1480242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th-TH" sz="3600" b="0" i="0" dirty="0">
                <a:effectLst/>
                <a:latin typeface="Segoe UI Historic" panose="020B0502040204020203" pitchFamily="34" charset="0"/>
              </a:rPr>
              <a:t>	</a:t>
            </a:r>
            <a:r>
              <a:rPr lang="th-TH" sz="38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Historic" panose="020B0502040204020203" pitchFamily="34" charset="0"/>
                <a:cs typeface="+mj-cs"/>
              </a:rPr>
              <a:t>การพัฒนาซอฟต์แวร์และฮาร์ดแวร์เรื่องอุปกรณ์ช่วยการกายภาพบำบัดนี้ ผู้จัดทำได้เริ่มดำเนินงานที่เสนอในบทที่ 3 และได้นำอุปกรณ์มาทดสอบการใช้งาน ซึ่งอุปกรณ์ช่วยการกายภาพบำบัด มีการแสดงค่าของเซ็นเซอร์ภายในอุปกรณ์ที่มีค่าความถูกต้องในการวัดค่า สามารถติดต่อระหว่างอุปกรณ์ช่วยการกายภาพบำบัดผ่านทาง </a:t>
            </a:r>
            <a:endParaRPr lang="en-US" sz="3800" b="0" i="0" dirty="0">
              <a:solidFill>
                <a:schemeClr val="accent6">
                  <a:lumMod val="75000"/>
                </a:schemeClr>
              </a:solidFill>
              <a:effectLst/>
              <a:latin typeface="Segoe UI Historic" panose="020B0502040204020203" pitchFamily="34" charset="0"/>
              <a:cs typeface="+mj-cs"/>
            </a:endParaRPr>
          </a:p>
          <a:p>
            <a:pPr>
              <a:lnSpc>
                <a:spcPts val="4759"/>
              </a:lnSpc>
            </a:pPr>
            <a:r>
              <a:rPr lang="en-US" sz="3800" b="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  <a:cs typeface="+mj-cs"/>
              </a:rPr>
              <a:t>Google Sheet</a:t>
            </a:r>
            <a:r>
              <a:rPr lang="th-TH" sz="3800" b="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  <a:cs typeface="+mj-cs"/>
              </a:rPr>
              <a:t> </a:t>
            </a:r>
            <a:r>
              <a:rPr lang="th-TH" sz="38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Historic" panose="020B0502040204020203" pitchFamily="34" charset="0"/>
                <a:cs typeface="+mj-cs"/>
              </a:rPr>
              <a:t>และ</a:t>
            </a:r>
            <a:r>
              <a:rPr lang="en-US" sz="38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Historic" panose="020B0502040204020203" pitchFamily="34" charset="0"/>
                <a:cs typeface="+mj-cs"/>
              </a:rPr>
              <a:t> </a:t>
            </a:r>
            <a:r>
              <a:rPr lang="en-US" sz="3800" b="0" i="0" dirty="0" err="1">
                <a:solidFill>
                  <a:schemeClr val="tx2"/>
                </a:solidFill>
                <a:effectLst/>
                <a:latin typeface="Segoe UI Historic" panose="020B0502040204020203" pitchFamily="34" charset="0"/>
                <a:cs typeface="+mj-cs"/>
              </a:rPr>
              <a:t>AppSheet</a:t>
            </a:r>
            <a:r>
              <a:rPr lang="en-US" sz="3800" b="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  <a:cs typeface="+mj-cs"/>
              </a:rPr>
              <a:t> Application </a:t>
            </a:r>
            <a:r>
              <a:rPr lang="th-TH" sz="38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Historic" panose="020B0502040204020203" pitchFamily="34" charset="0"/>
                <a:cs typeface="+mj-cs"/>
              </a:rPr>
              <a:t>ทำให้การแจ้งเตือนมีความสะดวกสบาย </a:t>
            </a:r>
          </a:p>
          <a:p>
            <a:pPr>
              <a:lnSpc>
                <a:spcPts val="4759"/>
              </a:lnSpc>
            </a:pPr>
            <a:r>
              <a:rPr lang="th-TH" sz="38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Historic" panose="020B0502040204020203" pitchFamily="34" charset="0"/>
                <a:cs typeface="+mj-cs"/>
              </a:rPr>
              <a:t>และสามารถติดตามผลการใช้งานได้ในทั้ง </a:t>
            </a:r>
            <a:r>
              <a:rPr lang="en-US" sz="3800" b="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  <a:cs typeface="+mj-cs"/>
              </a:rPr>
              <a:t>Line Bot </a:t>
            </a:r>
            <a:r>
              <a:rPr lang="en-US" sz="38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Historic" panose="020B0502040204020203" pitchFamily="34" charset="0"/>
                <a:cs typeface="+mj-cs"/>
              </a:rPr>
              <a:t>, </a:t>
            </a:r>
            <a:r>
              <a:rPr lang="en-US" sz="3800" b="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  <a:cs typeface="+mj-cs"/>
              </a:rPr>
              <a:t>Google Sheets </a:t>
            </a:r>
            <a:r>
              <a:rPr lang="th-TH" sz="38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Historic" panose="020B0502040204020203" pitchFamily="34" charset="0"/>
                <a:cs typeface="+mj-cs"/>
              </a:rPr>
              <a:t>และ </a:t>
            </a:r>
            <a:r>
              <a:rPr lang="en-GB" sz="3800" b="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  <a:cs typeface="+mj-cs"/>
              </a:rPr>
              <a:t>Application</a:t>
            </a:r>
            <a:r>
              <a:rPr lang="en-GB" sz="38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Historic" panose="020B0502040204020203" pitchFamily="34" charset="0"/>
                <a:cs typeface="+mj-cs"/>
              </a:rPr>
              <a:t> </a:t>
            </a:r>
            <a:r>
              <a:rPr lang="th-TH" sz="3800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Historic" panose="020B0502040204020203" pitchFamily="34" charset="0"/>
                <a:cs typeface="+mj-cs"/>
              </a:rPr>
              <a:t>ของหน้ารวมหลักในแต่ละโหมดการใช้งาน</a:t>
            </a:r>
            <a:endParaRPr lang="en-US" sz="3800" dirty="0">
              <a:solidFill>
                <a:schemeClr val="accent6">
                  <a:lumMod val="75000"/>
                </a:schemeClr>
              </a:solidFill>
              <a:latin typeface="Pridi Regular"/>
              <a:cs typeface="+mj-cs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2756773" y="5878470"/>
            <a:ext cx="7127790" cy="712779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31877" y="31877"/>
              <a:ext cx="6286246" cy="6286246"/>
            </a:xfrm>
            <a:custGeom>
              <a:avLst/>
              <a:gdLst/>
              <a:ahLst/>
              <a:cxnLst/>
              <a:rect l="l" t="t" r="r" b="b"/>
              <a:pathLst>
                <a:path w="6286246" h="6286246">
                  <a:moveTo>
                    <a:pt x="3143123" y="0"/>
                  </a:moveTo>
                  <a:cubicBezTo>
                    <a:pt x="1407287" y="0"/>
                    <a:pt x="0" y="1407287"/>
                    <a:pt x="0" y="3143123"/>
                  </a:cubicBezTo>
                  <a:cubicBezTo>
                    <a:pt x="0" y="4878959"/>
                    <a:pt x="1407287" y="6286246"/>
                    <a:pt x="3143123" y="6286246"/>
                  </a:cubicBezTo>
                  <a:cubicBezTo>
                    <a:pt x="4878959" y="6286246"/>
                    <a:pt x="6286246" y="4878959"/>
                    <a:pt x="6286246" y="3143123"/>
                  </a:cubicBezTo>
                  <a:cubicBezTo>
                    <a:pt x="6286246" y="1407287"/>
                    <a:pt x="4878959" y="0"/>
                    <a:pt x="3143123" y="0"/>
                  </a:cubicBezTo>
                  <a:close/>
                  <a:moveTo>
                    <a:pt x="3143123" y="4701413"/>
                  </a:moveTo>
                  <a:cubicBezTo>
                    <a:pt x="2282444" y="4701413"/>
                    <a:pt x="1584833" y="4003675"/>
                    <a:pt x="1584833" y="3143123"/>
                  </a:cubicBezTo>
                  <a:cubicBezTo>
                    <a:pt x="1584833" y="2282571"/>
                    <a:pt x="2282444" y="1584833"/>
                    <a:pt x="3143123" y="1584833"/>
                  </a:cubicBezTo>
                  <a:cubicBezTo>
                    <a:pt x="4003802" y="1584833"/>
                    <a:pt x="4701413" y="2282444"/>
                    <a:pt x="4701413" y="3143123"/>
                  </a:cubicBezTo>
                  <a:cubicBezTo>
                    <a:pt x="4701413" y="4003802"/>
                    <a:pt x="4003802" y="4701413"/>
                    <a:pt x="3143123" y="4701413"/>
                  </a:cubicBezTo>
                  <a:close/>
                </a:path>
              </a:pathLst>
            </a:custGeom>
            <a:blipFill>
              <a:blip r:embed="rId3"/>
              <a:stretch>
                <a:fillRect l="-18273" t="501" r="-18273" b="501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222982" y="1028700"/>
            <a:ext cx="7349363" cy="73493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6002" y="16002"/>
              <a:ext cx="6317996" cy="6317996"/>
            </a:xfrm>
            <a:custGeom>
              <a:avLst/>
              <a:gdLst/>
              <a:ahLst/>
              <a:cxnLst/>
              <a:rect l="l" t="t" r="r" b="b"/>
              <a:pathLst>
                <a:path w="6317996" h="6317996">
                  <a:moveTo>
                    <a:pt x="3158998" y="0"/>
                  </a:moveTo>
                  <a:cubicBezTo>
                    <a:pt x="1414272" y="0"/>
                    <a:pt x="0" y="1414272"/>
                    <a:pt x="0" y="3158998"/>
                  </a:cubicBezTo>
                  <a:cubicBezTo>
                    <a:pt x="0" y="4903724"/>
                    <a:pt x="1414272" y="6317996"/>
                    <a:pt x="3158998" y="6317996"/>
                  </a:cubicBezTo>
                  <a:cubicBezTo>
                    <a:pt x="4903724" y="6317996"/>
                    <a:pt x="6317996" y="4903724"/>
                    <a:pt x="6317996" y="3158998"/>
                  </a:cubicBezTo>
                  <a:cubicBezTo>
                    <a:pt x="6317996" y="1414272"/>
                    <a:pt x="4903724" y="0"/>
                    <a:pt x="3158998" y="0"/>
                  </a:cubicBezTo>
                  <a:close/>
                  <a:moveTo>
                    <a:pt x="3158998" y="3640836"/>
                  </a:moveTo>
                  <a:cubicBezTo>
                    <a:pt x="2892806" y="3640836"/>
                    <a:pt x="2677160" y="3425063"/>
                    <a:pt x="2677160" y="3158998"/>
                  </a:cubicBezTo>
                  <a:cubicBezTo>
                    <a:pt x="2677160" y="2892933"/>
                    <a:pt x="2892933" y="2677160"/>
                    <a:pt x="3158998" y="2677160"/>
                  </a:cubicBezTo>
                  <a:cubicBezTo>
                    <a:pt x="3425063" y="2677160"/>
                    <a:pt x="3640836" y="2892933"/>
                    <a:pt x="3640836" y="3158998"/>
                  </a:cubicBezTo>
                  <a:cubicBezTo>
                    <a:pt x="3640836" y="3425063"/>
                    <a:pt x="3425190" y="3640836"/>
                    <a:pt x="3158998" y="3640836"/>
                  </a:cubicBezTo>
                  <a:close/>
                </a:path>
              </a:pathLst>
            </a:custGeom>
            <a:blipFill>
              <a:blip r:embed="rId2"/>
              <a:stretch>
                <a:fillRect l="-29596" t="251" r="-29596" b="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436815" y="1684097"/>
            <a:ext cx="8921697" cy="6038570"/>
            <a:chOff x="0" y="0"/>
            <a:chExt cx="11895596" cy="8051426"/>
          </a:xfrm>
        </p:grpSpPr>
        <p:sp>
          <p:nvSpPr>
            <p:cNvPr id="5" name="TextBox 5"/>
            <p:cNvSpPr txBox="1"/>
            <p:nvPr/>
          </p:nvSpPr>
          <p:spPr>
            <a:xfrm rot="-592460">
              <a:off x="264636" y="1276277"/>
              <a:ext cx="11233677" cy="3401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01"/>
                </a:lnSpc>
                <a:spcBef>
                  <a:spcPct val="0"/>
                </a:spcBef>
              </a:pPr>
              <a:r>
                <a:rPr lang="en-US" sz="18501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-515361">
              <a:off x="1476873" y="4227846"/>
              <a:ext cx="10244921" cy="3076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51"/>
                </a:lnSpc>
                <a:spcBef>
                  <a:spcPct val="0"/>
                </a:spcBef>
              </a:pPr>
              <a:r>
                <a:rPr lang="en-US" sz="16651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13288371" y="-2220005"/>
            <a:ext cx="6478766" cy="76480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-913168" y="4706517"/>
            <a:ext cx="6478766" cy="7648046"/>
          </a:xfrm>
          <a:prstGeom prst="rect">
            <a:avLst/>
          </a:prstGeom>
        </p:spPr>
      </p:pic>
      <p:sp>
        <p:nvSpPr>
          <p:cNvPr id="30" name="TextBox 122">
            <a:extLst>
              <a:ext uri="{FF2B5EF4-FFF2-40B4-BE49-F238E27FC236}">
                <a16:creationId xmlns:a16="http://schemas.microsoft.com/office/drawing/2014/main" id="{9266A237-924F-48A7-B930-AC347AB1A618}"/>
              </a:ext>
            </a:extLst>
          </p:cNvPr>
          <p:cNvSpPr txBox="1"/>
          <p:nvPr/>
        </p:nvSpPr>
        <p:spPr>
          <a:xfrm>
            <a:off x="1295400" y="1805143"/>
            <a:ext cx="4267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1.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กล่องกันน้ำ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Nano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0B407AEF-84B1-4E47-BE6F-268310BE1A76}"/>
              </a:ext>
            </a:extLst>
          </p:cNvPr>
          <p:cNvSpPr txBox="1"/>
          <p:nvPr/>
        </p:nvSpPr>
        <p:spPr>
          <a:xfrm>
            <a:off x="5867400" y="719160"/>
            <a:ext cx="6553200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th-TH" sz="6000" b="1" dirty="0">
                <a:solidFill>
                  <a:srgbClr val="000000"/>
                </a:solidFill>
                <a:latin typeface="Mitr SemiBold"/>
                <a:cs typeface="+mj-cs"/>
              </a:rPr>
              <a:t>งบประมาณในการจัดทำอุปกรณ์</a:t>
            </a:r>
            <a:endParaRPr lang="en-US" sz="6000" b="1" dirty="0">
              <a:solidFill>
                <a:srgbClr val="000000"/>
              </a:solidFill>
              <a:latin typeface="Mitr SemiBold"/>
              <a:cs typeface="+mj-cs"/>
            </a:endParaRPr>
          </a:p>
        </p:txBody>
      </p:sp>
      <p:sp>
        <p:nvSpPr>
          <p:cNvPr id="34" name="AutoShape 7">
            <a:extLst>
              <a:ext uri="{FF2B5EF4-FFF2-40B4-BE49-F238E27FC236}">
                <a16:creationId xmlns:a16="http://schemas.microsoft.com/office/drawing/2014/main" id="{1FC23403-C370-4A0D-BC3F-94418D901879}"/>
              </a:ext>
            </a:extLst>
          </p:cNvPr>
          <p:cNvSpPr/>
          <p:nvPr/>
        </p:nvSpPr>
        <p:spPr>
          <a:xfrm flipV="1">
            <a:off x="5791200" y="1604018"/>
            <a:ext cx="6781800" cy="9618"/>
          </a:xfrm>
          <a:prstGeom prst="line">
            <a:avLst/>
          </a:prstGeom>
          <a:ln w="177800" cap="rnd">
            <a:solidFill>
              <a:srgbClr val="00B05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122">
            <a:extLst>
              <a:ext uri="{FF2B5EF4-FFF2-40B4-BE49-F238E27FC236}">
                <a16:creationId xmlns:a16="http://schemas.microsoft.com/office/drawing/2014/main" id="{460D9F91-7FE2-401B-9213-9C9403DB482C}"/>
              </a:ext>
            </a:extLst>
          </p:cNvPr>
          <p:cNvSpPr txBox="1"/>
          <p:nvPr/>
        </p:nvSpPr>
        <p:spPr>
          <a:xfrm>
            <a:off x="11658600" y="1790700"/>
            <a:ext cx="4267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50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บาท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6" name="TextBox 122">
            <a:extLst>
              <a:ext uri="{FF2B5EF4-FFF2-40B4-BE49-F238E27FC236}">
                <a16:creationId xmlns:a16="http://schemas.microsoft.com/office/drawing/2014/main" id="{A184258D-F5F5-4B66-9CAD-AF07C69E10F2}"/>
              </a:ext>
            </a:extLst>
          </p:cNvPr>
          <p:cNvSpPr txBox="1"/>
          <p:nvPr/>
        </p:nvSpPr>
        <p:spPr>
          <a:xfrm>
            <a:off x="1295400" y="2628900"/>
            <a:ext cx="4267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2.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Ultrasonic sensor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7" name="TextBox 122">
            <a:extLst>
              <a:ext uri="{FF2B5EF4-FFF2-40B4-BE49-F238E27FC236}">
                <a16:creationId xmlns:a16="http://schemas.microsoft.com/office/drawing/2014/main" id="{25ECD400-4805-483D-8347-D00BE221FE4B}"/>
              </a:ext>
            </a:extLst>
          </p:cNvPr>
          <p:cNvSpPr txBox="1"/>
          <p:nvPr/>
        </p:nvSpPr>
        <p:spPr>
          <a:xfrm>
            <a:off x="631415" y="3589358"/>
            <a:ext cx="112014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3.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KidBright32i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พร้อม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Gyroscope sensor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ที่ติดกับตัวบอร์ด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9" name="TextBox 122">
            <a:extLst>
              <a:ext uri="{FF2B5EF4-FFF2-40B4-BE49-F238E27FC236}">
                <a16:creationId xmlns:a16="http://schemas.microsoft.com/office/drawing/2014/main" id="{019CC917-300B-4C1C-8F43-31C1AC22BBB6}"/>
              </a:ext>
            </a:extLst>
          </p:cNvPr>
          <p:cNvSpPr txBox="1"/>
          <p:nvPr/>
        </p:nvSpPr>
        <p:spPr>
          <a:xfrm>
            <a:off x="11658600" y="2628900"/>
            <a:ext cx="4267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50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บาท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0" name="TextBox 122">
            <a:extLst>
              <a:ext uri="{FF2B5EF4-FFF2-40B4-BE49-F238E27FC236}">
                <a16:creationId xmlns:a16="http://schemas.microsoft.com/office/drawing/2014/main" id="{66180428-3DB6-4E7D-A46E-85C731587266}"/>
              </a:ext>
            </a:extLst>
          </p:cNvPr>
          <p:cNvSpPr txBox="1"/>
          <p:nvPr/>
        </p:nvSpPr>
        <p:spPr>
          <a:xfrm>
            <a:off x="11582400" y="3543300"/>
            <a:ext cx="4267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856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บาท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2" name="TextBox 122">
            <a:extLst>
              <a:ext uri="{FF2B5EF4-FFF2-40B4-BE49-F238E27FC236}">
                <a16:creationId xmlns:a16="http://schemas.microsoft.com/office/drawing/2014/main" id="{4CDD4C3F-6DFF-45DA-AD85-DE7EC308007E}"/>
              </a:ext>
            </a:extLst>
          </p:cNvPr>
          <p:cNvSpPr txBox="1"/>
          <p:nvPr/>
        </p:nvSpPr>
        <p:spPr>
          <a:xfrm>
            <a:off x="-1828800" y="4470222"/>
            <a:ext cx="112014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4</a:t>
            </a:r>
            <a:r>
              <a:rPr lang="en-US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.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ZX-LED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     2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ตัว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3" name="TextBox 122">
            <a:extLst>
              <a:ext uri="{FF2B5EF4-FFF2-40B4-BE49-F238E27FC236}">
                <a16:creationId xmlns:a16="http://schemas.microsoft.com/office/drawing/2014/main" id="{074E921E-CAC8-4B3A-8AAF-B9FAA111803C}"/>
              </a:ext>
            </a:extLst>
          </p:cNvPr>
          <p:cNvSpPr txBox="1"/>
          <p:nvPr/>
        </p:nvSpPr>
        <p:spPr>
          <a:xfrm>
            <a:off x="10820400" y="4457700"/>
            <a:ext cx="4267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47 x 2 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=   94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บาท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4" name="TextBox 122">
            <a:extLst>
              <a:ext uri="{FF2B5EF4-FFF2-40B4-BE49-F238E27FC236}">
                <a16:creationId xmlns:a16="http://schemas.microsoft.com/office/drawing/2014/main" id="{B01CB6E6-D2A9-45F8-AB61-791E3D46269F}"/>
              </a:ext>
            </a:extLst>
          </p:cNvPr>
          <p:cNvSpPr txBox="1"/>
          <p:nvPr/>
        </p:nvSpPr>
        <p:spPr>
          <a:xfrm>
            <a:off x="-1828800" y="5402924"/>
            <a:ext cx="112014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5</a:t>
            </a:r>
            <a:r>
              <a:rPr lang="en-US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.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ZX-SWITCH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ตัว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5" name="TextBox 122">
            <a:extLst>
              <a:ext uri="{FF2B5EF4-FFF2-40B4-BE49-F238E27FC236}">
                <a16:creationId xmlns:a16="http://schemas.microsoft.com/office/drawing/2014/main" id="{08888960-9EC8-4975-BFFC-C96DF1192BB0}"/>
              </a:ext>
            </a:extLst>
          </p:cNvPr>
          <p:cNvSpPr txBox="1"/>
          <p:nvPr/>
        </p:nvSpPr>
        <p:spPr>
          <a:xfrm>
            <a:off x="10820400" y="5295900"/>
            <a:ext cx="4267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75 x 2   =  150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บาท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6" name="TextBox 122">
            <a:extLst>
              <a:ext uri="{FF2B5EF4-FFF2-40B4-BE49-F238E27FC236}">
                <a16:creationId xmlns:a16="http://schemas.microsoft.com/office/drawing/2014/main" id="{E43ACAFC-0503-4A70-9947-F118457B507B}"/>
              </a:ext>
            </a:extLst>
          </p:cNvPr>
          <p:cNvSpPr txBox="1"/>
          <p:nvPr/>
        </p:nvSpPr>
        <p:spPr>
          <a:xfrm>
            <a:off x="-1806985" y="6234498"/>
            <a:ext cx="112014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6</a:t>
            </a:r>
            <a:r>
              <a:rPr lang="en-US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.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สายชาร์จ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USB Type C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7" name="TextBox 122">
            <a:extLst>
              <a:ext uri="{FF2B5EF4-FFF2-40B4-BE49-F238E27FC236}">
                <a16:creationId xmlns:a16="http://schemas.microsoft.com/office/drawing/2014/main" id="{3237BB18-B5F3-400F-B658-1BC27B57C2E4}"/>
              </a:ext>
            </a:extLst>
          </p:cNvPr>
          <p:cNvSpPr txBox="1"/>
          <p:nvPr/>
        </p:nvSpPr>
        <p:spPr>
          <a:xfrm>
            <a:off x="11658600" y="6210300"/>
            <a:ext cx="4267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259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บาท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8" name="TextBox 122">
            <a:extLst>
              <a:ext uri="{FF2B5EF4-FFF2-40B4-BE49-F238E27FC236}">
                <a16:creationId xmlns:a16="http://schemas.microsoft.com/office/drawing/2014/main" id="{D72D7B02-4180-45FE-8617-3E41081EEF66}"/>
              </a:ext>
            </a:extLst>
          </p:cNvPr>
          <p:cNvSpPr txBox="1"/>
          <p:nvPr/>
        </p:nvSpPr>
        <p:spPr>
          <a:xfrm>
            <a:off x="-1121185" y="7143295"/>
            <a:ext cx="864645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7</a:t>
            </a:r>
            <a:r>
              <a:rPr lang="en-US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.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สายไฟ</a:t>
            </a:r>
            <a:r>
              <a:rPr lang="th-TH" sz="4400" dirty="0" err="1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จัมเปอร์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9" name="TextBox 122">
            <a:extLst>
              <a:ext uri="{FF2B5EF4-FFF2-40B4-BE49-F238E27FC236}">
                <a16:creationId xmlns:a16="http://schemas.microsoft.com/office/drawing/2014/main" id="{7D74B8FA-6150-462A-AB67-42E350C6C04B}"/>
              </a:ext>
            </a:extLst>
          </p:cNvPr>
          <p:cNvSpPr txBox="1"/>
          <p:nvPr/>
        </p:nvSpPr>
        <p:spPr>
          <a:xfrm>
            <a:off x="11811000" y="7048500"/>
            <a:ext cx="4267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30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บาท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50" name="TextBox 122">
            <a:extLst>
              <a:ext uri="{FF2B5EF4-FFF2-40B4-BE49-F238E27FC236}">
                <a16:creationId xmlns:a16="http://schemas.microsoft.com/office/drawing/2014/main" id="{92C2B91B-061C-4603-BDA3-7E563B466490}"/>
              </a:ext>
            </a:extLst>
          </p:cNvPr>
          <p:cNvSpPr txBox="1"/>
          <p:nvPr/>
        </p:nvSpPr>
        <p:spPr>
          <a:xfrm>
            <a:off x="-1026450" y="7968713"/>
            <a:ext cx="864645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8</a:t>
            </a:r>
            <a:r>
              <a:rPr lang="en-US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.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สายไฟ </a:t>
            </a:r>
            <a:r>
              <a:rPr lang="en-US" sz="4400" dirty="0" err="1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jst</a:t>
            </a:r>
            <a:r>
              <a:rPr lang="en-US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xh</a:t>
            </a:r>
            <a:r>
              <a:rPr lang="en-US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2.5</a:t>
            </a:r>
          </a:p>
        </p:txBody>
      </p:sp>
      <p:sp>
        <p:nvSpPr>
          <p:cNvPr id="51" name="TextBox 122">
            <a:extLst>
              <a:ext uri="{FF2B5EF4-FFF2-40B4-BE49-F238E27FC236}">
                <a16:creationId xmlns:a16="http://schemas.microsoft.com/office/drawing/2014/main" id="{2BC6B594-15B8-4051-A4D7-25032A40A0A4}"/>
              </a:ext>
            </a:extLst>
          </p:cNvPr>
          <p:cNvSpPr txBox="1"/>
          <p:nvPr/>
        </p:nvSpPr>
        <p:spPr>
          <a:xfrm>
            <a:off x="11832815" y="7962900"/>
            <a:ext cx="4267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70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บาท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8BAA5618-2122-4E46-A582-45881A3A104B}"/>
              </a:ext>
            </a:extLst>
          </p:cNvPr>
          <p:cNvSpPr/>
          <p:nvPr/>
        </p:nvSpPr>
        <p:spPr>
          <a:xfrm>
            <a:off x="914400" y="8877510"/>
            <a:ext cx="14554200" cy="1066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122">
            <a:extLst>
              <a:ext uri="{FF2B5EF4-FFF2-40B4-BE49-F238E27FC236}">
                <a16:creationId xmlns:a16="http://schemas.microsoft.com/office/drawing/2014/main" id="{4E85CE2A-362A-4A67-8A39-830B8C9DDE8E}"/>
              </a:ext>
            </a:extLst>
          </p:cNvPr>
          <p:cNvSpPr txBox="1"/>
          <p:nvPr/>
        </p:nvSpPr>
        <p:spPr>
          <a:xfrm>
            <a:off x="-411967" y="9009682"/>
            <a:ext cx="864645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h-TH" sz="4400" b="1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ราคารวมอุปกรณ์   </a:t>
            </a:r>
            <a:r>
              <a:rPr lang="en-GB" sz="4400" b="1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1,659</a:t>
            </a:r>
            <a:r>
              <a:rPr lang="th-TH" sz="4400" b="1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บาท</a:t>
            </a:r>
            <a:r>
              <a:rPr lang="en-GB" sz="4400" b="1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en-US" sz="4400" b="1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55" name="ลูกศรเชื่อมต่อแบบตรง 54">
            <a:extLst>
              <a:ext uri="{FF2B5EF4-FFF2-40B4-BE49-F238E27FC236}">
                <a16:creationId xmlns:a16="http://schemas.microsoft.com/office/drawing/2014/main" id="{B02FC093-5DE7-41B6-84F2-AF494E9AAA4B}"/>
              </a:ext>
            </a:extLst>
          </p:cNvPr>
          <p:cNvCxnSpPr/>
          <p:nvPr/>
        </p:nvCxnSpPr>
        <p:spPr>
          <a:xfrm>
            <a:off x="6759985" y="9410700"/>
            <a:ext cx="29174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122">
            <a:extLst>
              <a:ext uri="{FF2B5EF4-FFF2-40B4-BE49-F238E27FC236}">
                <a16:creationId xmlns:a16="http://schemas.microsoft.com/office/drawing/2014/main" id="{9ED1EA9E-8FFD-4A18-9045-359FFDC761CE}"/>
              </a:ext>
            </a:extLst>
          </p:cNvPr>
          <p:cNvSpPr txBox="1"/>
          <p:nvPr/>
        </p:nvSpPr>
        <p:spPr>
          <a:xfrm>
            <a:off x="7640175" y="8989235"/>
            <a:ext cx="864645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th-TH" sz="4400" b="1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</a:t>
            </a:r>
            <a:r>
              <a:rPr lang="en-US" sz="4400" b="1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</a:t>
            </a:r>
            <a:r>
              <a:rPr lang="en-GB" sz="4400" b="1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2,200  </a:t>
            </a:r>
            <a:r>
              <a:rPr lang="th-TH" sz="4400" b="1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บาท</a:t>
            </a:r>
            <a:r>
              <a:rPr lang="en-US" sz="4400" b="1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         </a:t>
            </a:r>
            <a:r>
              <a:rPr lang="th-TH" sz="4400" b="1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en-US" sz="4400" b="1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8440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13288371" y="-2220005"/>
            <a:ext cx="6478766" cy="76480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-913168" y="4706517"/>
            <a:ext cx="6478766" cy="7648046"/>
          </a:xfrm>
          <a:prstGeom prst="rect">
            <a:avLst/>
          </a:prstGeom>
        </p:spPr>
      </p:pic>
      <p:sp>
        <p:nvSpPr>
          <p:cNvPr id="30" name="TextBox 122">
            <a:extLst>
              <a:ext uri="{FF2B5EF4-FFF2-40B4-BE49-F238E27FC236}">
                <a16:creationId xmlns:a16="http://schemas.microsoft.com/office/drawing/2014/main" id="{9266A237-924F-48A7-B930-AC347AB1A618}"/>
              </a:ext>
            </a:extLst>
          </p:cNvPr>
          <p:cNvSpPr txBox="1"/>
          <p:nvPr/>
        </p:nvSpPr>
        <p:spPr>
          <a:xfrm>
            <a:off x="457200" y="1866900"/>
            <a:ext cx="15697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1.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ผู้ทำการภาพบำบัดยังต้องการคนช่วยเหลืออยู่ดี ตัวกล่องอยากให้ขอบเขตกว้างขึ้นทำคนเดียวได้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0B407AEF-84B1-4E47-BE6F-268310BE1A76}"/>
              </a:ext>
            </a:extLst>
          </p:cNvPr>
          <p:cNvSpPr txBox="1"/>
          <p:nvPr/>
        </p:nvSpPr>
        <p:spPr>
          <a:xfrm>
            <a:off x="5867400" y="719160"/>
            <a:ext cx="6553200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th-TH" sz="6000" b="1" dirty="0">
                <a:solidFill>
                  <a:srgbClr val="000000"/>
                </a:solidFill>
                <a:latin typeface="Mitr SemiBold"/>
                <a:cs typeface="+mj-cs"/>
              </a:rPr>
              <a:t>แนะนำแนวทางโครงงาน</a:t>
            </a:r>
            <a:endParaRPr lang="en-US" sz="6000" b="1" dirty="0">
              <a:solidFill>
                <a:srgbClr val="000000"/>
              </a:solidFill>
              <a:latin typeface="Mitr SemiBold"/>
              <a:cs typeface="+mj-cs"/>
            </a:endParaRPr>
          </a:p>
        </p:txBody>
      </p:sp>
      <p:sp>
        <p:nvSpPr>
          <p:cNvPr id="34" name="AutoShape 7">
            <a:extLst>
              <a:ext uri="{FF2B5EF4-FFF2-40B4-BE49-F238E27FC236}">
                <a16:creationId xmlns:a16="http://schemas.microsoft.com/office/drawing/2014/main" id="{1FC23403-C370-4A0D-BC3F-94418D901879}"/>
              </a:ext>
            </a:extLst>
          </p:cNvPr>
          <p:cNvSpPr/>
          <p:nvPr/>
        </p:nvSpPr>
        <p:spPr>
          <a:xfrm flipV="1">
            <a:off x="5791200" y="1604018"/>
            <a:ext cx="6781800" cy="9618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sp>
      <p:sp>
        <p:nvSpPr>
          <p:cNvPr id="42" name="TextBox 122">
            <a:extLst>
              <a:ext uri="{FF2B5EF4-FFF2-40B4-BE49-F238E27FC236}">
                <a16:creationId xmlns:a16="http://schemas.microsoft.com/office/drawing/2014/main" id="{4CDD4C3F-6DFF-45DA-AD85-DE7EC308007E}"/>
              </a:ext>
            </a:extLst>
          </p:cNvPr>
          <p:cNvSpPr txBox="1"/>
          <p:nvPr/>
        </p:nvSpPr>
        <p:spPr>
          <a:xfrm>
            <a:off x="-1132503" y="3017590"/>
            <a:ext cx="176784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2.</a:t>
            </a:r>
            <a:r>
              <a:rPr lang="th-TH" sz="4400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ควรมีช่วงของ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sensor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และเปอร์เซ็นต์ความผิดพลาดเป็นช่วง ๆ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[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ตารางข้อมูลทุกตาราง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] 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4" name="TextBox 122">
            <a:extLst>
              <a:ext uri="{FF2B5EF4-FFF2-40B4-BE49-F238E27FC236}">
                <a16:creationId xmlns:a16="http://schemas.microsoft.com/office/drawing/2014/main" id="{B01CB6E6-D2A9-45F8-AB61-791E3D46269F}"/>
              </a:ext>
            </a:extLst>
          </p:cNvPr>
          <p:cNvSpPr txBox="1"/>
          <p:nvPr/>
        </p:nvSpPr>
        <p:spPr>
          <a:xfrm>
            <a:off x="-228600" y="4131204"/>
            <a:ext cx="112014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3.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อุปกรณ์ยังเป็นตัวกล่อง อาจจะไม่สะดวกต่อการใช้งาน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6" name="TextBox 122">
            <a:extLst>
              <a:ext uri="{FF2B5EF4-FFF2-40B4-BE49-F238E27FC236}">
                <a16:creationId xmlns:a16="http://schemas.microsoft.com/office/drawing/2014/main" id="{E43ACAFC-0503-4A70-9947-F118457B507B}"/>
              </a:ext>
            </a:extLst>
          </p:cNvPr>
          <p:cNvSpPr txBox="1"/>
          <p:nvPr/>
        </p:nvSpPr>
        <p:spPr>
          <a:xfrm>
            <a:off x="0" y="5352411"/>
            <a:ext cx="112014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4.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แจ้งผู้ประสานงาน หรือคุณหมอให้ติดตามอาการคนไข้ได้ 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8" name="TextBox 122">
            <a:extLst>
              <a:ext uri="{FF2B5EF4-FFF2-40B4-BE49-F238E27FC236}">
                <a16:creationId xmlns:a16="http://schemas.microsoft.com/office/drawing/2014/main" id="{D72D7B02-4180-45FE-8617-3E41081EEF66}"/>
              </a:ext>
            </a:extLst>
          </p:cNvPr>
          <p:cNvSpPr txBox="1"/>
          <p:nvPr/>
        </p:nvSpPr>
        <p:spPr>
          <a:xfrm>
            <a:off x="-2590800" y="6528512"/>
            <a:ext cx="19561585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5.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คุยติดต่อกับนักกายภาพบำบัดถึงรูปแบบ โหมดสายตา เพื่อพัฒนาต่อยอดต่อไป  </a:t>
            </a:r>
          </a:p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[ LED matrix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ที่มองภาพใหญ่ขึ้น 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/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รูปที่แสดงอื่น ๆ 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50" name="TextBox 122">
            <a:extLst>
              <a:ext uri="{FF2B5EF4-FFF2-40B4-BE49-F238E27FC236}">
                <a16:creationId xmlns:a16="http://schemas.microsoft.com/office/drawing/2014/main" id="{92C2B91B-061C-4603-BDA3-7E563B466490}"/>
              </a:ext>
            </a:extLst>
          </p:cNvPr>
          <p:cNvSpPr txBox="1"/>
          <p:nvPr/>
        </p:nvSpPr>
        <p:spPr>
          <a:xfrm>
            <a:off x="-762000" y="8266781"/>
            <a:ext cx="1405665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6</a:t>
            </a:r>
            <a:r>
              <a:rPr lang="en-US" sz="4400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. </a:t>
            </a:r>
            <a:r>
              <a:rPr lang="th-TH" sz="4400" dirty="0" err="1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การทำ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เอกสารยังไม่เข้าใจเท่าที่ควร ควรแยกเป็นแต่ละโหมดไปเลย</a:t>
            </a:r>
            <a:r>
              <a:rPr lang="en-GB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400" dirty="0">
                <a:solidFill>
                  <a:srgbClr val="0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</a:t>
            </a:r>
            <a:endParaRPr lang="en-US" sz="4400" dirty="0">
              <a:solidFill>
                <a:srgbClr val="00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2" name="TextBox 122">
            <a:extLst>
              <a:ext uri="{FF2B5EF4-FFF2-40B4-BE49-F238E27FC236}">
                <a16:creationId xmlns:a16="http://schemas.microsoft.com/office/drawing/2014/main" id="{E879D0A7-3CAD-4FED-BF3E-E10C5B1DBDE6}"/>
              </a:ext>
            </a:extLst>
          </p:cNvPr>
          <p:cNvSpPr txBox="1"/>
          <p:nvPr/>
        </p:nvSpPr>
        <p:spPr>
          <a:xfrm>
            <a:off x="-762000" y="9051917"/>
            <a:ext cx="189738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GB" sz="4400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7</a:t>
            </a:r>
            <a:r>
              <a:rPr lang="en-US" sz="4400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. </a:t>
            </a:r>
            <a:r>
              <a:rPr lang="th-TH" sz="4400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มีการเปรียบเทียบการกายภาพบำบัดกับคนปกติ เป็นประเภท </a:t>
            </a:r>
            <a:r>
              <a:rPr lang="en-GB" sz="4400" dirty="0">
                <a:latin typeface="AngsanaUPC" panose="02020603050405020304" pitchFamily="18" charset="-34"/>
                <a:cs typeface="AngsanaUPC" panose="02020603050405020304" pitchFamily="18" charset="-34"/>
              </a:rPr>
              <a:t>( </a:t>
            </a:r>
            <a:r>
              <a:rPr lang="th-TH" sz="4400" dirty="0">
                <a:latin typeface="AngsanaUPC" panose="02020603050405020304" pitchFamily="18" charset="-34"/>
                <a:cs typeface="AngsanaUPC" panose="02020603050405020304" pitchFamily="18" charset="-34"/>
              </a:rPr>
              <a:t>อาจตีเป็น</a:t>
            </a:r>
            <a:r>
              <a:rPr lang="en-GB" sz="4400" dirty="0">
                <a:latin typeface="AngsanaUPC" panose="02020603050405020304" pitchFamily="18" charset="-34"/>
                <a:cs typeface="AngsanaUPC" panose="02020603050405020304" pitchFamily="18" charset="-34"/>
              </a:rPr>
              <a:t> % ) ----&gt; </a:t>
            </a:r>
            <a:r>
              <a:rPr lang="th-TH" sz="4400" dirty="0">
                <a:latin typeface="AngsanaUPC" panose="02020603050405020304" pitchFamily="18" charset="-34"/>
                <a:cs typeface="AngsanaUPC" panose="02020603050405020304" pitchFamily="18" charset="-34"/>
              </a:rPr>
              <a:t>รวมถึงการจับเวลา</a:t>
            </a:r>
            <a:endParaRPr lang="en-US" sz="44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9496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20686" cy="10287000"/>
          </a:xfrm>
          <a:prstGeom prst="rect">
            <a:avLst/>
          </a:prstGeom>
          <a:solidFill>
            <a:srgbClr val="4567FF"/>
          </a:solidFill>
        </p:spPr>
      </p:sp>
      <p:sp>
        <p:nvSpPr>
          <p:cNvPr id="3" name="AutoShape 3"/>
          <p:cNvSpPr/>
          <p:nvPr/>
        </p:nvSpPr>
        <p:spPr>
          <a:xfrm>
            <a:off x="6026853" y="8118568"/>
            <a:ext cx="12265772" cy="2168432"/>
          </a:xfrm>
          <a:prstGeom prst="rect">
            <a:avLst/>
          </a:prstGeom>
          <a:solidFill>
            <a:srgbClr val="FFFFFF">
              <a:alpha val="19608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6373639"/>
            <a:ext cx="2074081" cy="391336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020686" y="1572732"/>
            <a:ext cx="12265772" cy="2177626"/>
          </a:xfrm>
          <a:prstGeom prst="rect">
            <a:avLst/>
          </a:prstGeom>
          <a:solidFill>
            <a:srgbClr val="38B6FF"/>
          </a:solidFill>
        </p:spPr>
      </p:sp>
      <p:sp>
        <p:nvSpPr>
          <p:cNvPr id="6" name="AutoShape 6"/>
          <p:cNvSpPr/>
          <p:nvPr/>
        </p:nvSpPr>
        <p:spPr>
          <a:xfrm>
            <a:off x="6029937" y="3750359"/>
            <a:ext cx="12267314" cy="2190583"/>
          </a:xfrm>
          <a:prstGeom prst="rect">
            <a:avLst/>
          </a:prstGeom>
          <a:solidFill>
            <a:srgbClr val="38B6FF">
              <a:alpha val="6000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6029937" y="5940942"/>
            <a:ext cx="12265772" cy="2177626"/>
          </a:xfrm>
          <a:prstGeom prst="rect">
            <a:avLst/>
          </a:prstGeom>
          <a:solidFill>
            <a:srgbClr val="38B6FF">
              <a:alpha val="19608"/>
            </a:srgbClr>
          </a:solidFill>
        </p:spPr>
      </p:sp>
      <p:sp>
        <p:nvSpPr>
          <p:cNvPr id="8" name="TextBox 8"/>
          <p:cNvSpPr txBox="1"/>
          <p:nvPr/>
        </p:nvSpPr>
        <p:spPr>
          <a:xfrm>
            <a:off x="8939779" y="270904"/>
            <a:ext cx="902427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83"/>
              </a:lnSpc>
              <a:spcBef>
                <a:spcPct val="0"/>
              </a:spcBef>
            </a:pPr>
            <a:r>
              <a:rPr lang="en-US" sz="6819" spc="-136" dirty="0" err="1">
                <a:solidFill>
                  <a:srgbClr val="0030BF"/>
                </a:solidFill>
                <a:cs typeface="+mj-cs"/>
              </a:rPr>
              <a:t>จุดมุ่งหมายของโครงงาน</a:t>
            </a:r>
            <a:endParaRPr lang="en-US" sz="6819" spc="-136" dirty="0">
              <a:solidFill>
                <a:srgbClr val="0030BF"/>
              </a:solidFill>
              <a:cs typeface="+mj-c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2597956" y="1515582"/>
            <a:ext cx="16230600" cy="0"/>
          </a:xfrm>
          <a:prstGeom prst="line">
            <a:avLst/>
          </a:prstGeom>
          <a:ln w="114300" cap="rnd">
            <a:solidFill>
              <a:srgbClr val="0030BF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10" name="Group 10"/>
          <p:cNvGrpSpPr/>
          <p:nvPr/>
        </p:nvGrpSpPr>
        <p:grpSpPr>
          <a:xfrm>
            <a:off x="1037041" y="2661546"/>
            <a:ext cx="4137837" cy="4137837"/>
            <a:chOff x="0" y="0"/>
            <a:chExt cx="5517116" cy="551711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5517116" cy="5517116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64E7E3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2ABAD3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008EBC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12629C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243774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7327141" y="2001303"/>
            <a:ext cx="9409199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8"/>
              </a:lnSpc>
            </a:pPr>
            <a:r>
              <a:rPr lang="en-US" sz="3029" spc="206" dirty="0">
                <a:solidFill>
                  <a:srgbClr val="000000"/>
                </a:solidFill>
                <a:latin typeface="Sarabun Bold"/>
              </a:rPr>
              <a:t>1.</a:t>
            </a:r>
            <a:r>
              <a:rPr lang="en-US" sz="3029" spc="206" dirty="0">
                <a:solidFill>
                  <a:srgbClr val="000000"/>
                </a:solidFill>
                <a:latin typeface="Sarabun"/>
              </a:rPr>
              <a:t> </a:t>
            </a:r>
            <a:r>
              <a:rPr lang="en-US" sz="3600" spc="206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เพื่อศึกษาประสิทธิภาพการทำงานของเซ็นเซอร์ใน</a:t>
            </a:r>
            <a:endParaRPr lang="en-US" sz="3600" spc="206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>
              <a:lnSpc>
                <a:spcPts val="4908"/>
              </a:lnSpc>
            </a:pP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en-US" sz="3600" spc="206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อุปกรณ์ช่วยการกายภาพบำบัด</a:t>
            </a: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27141" y="6363816"/>
            <a:ext cx="871909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38"/>
              </a:lnSpc>
            </a:pPr>
            <a:r>
              <a:rPr lang="en-US" sz="3029" spc="206" dirty="0">
                <a:solidFill>
                  <a:srgbClr val="000000"/>
                </a:solidFill>
                <a:latin typeface="Sarabun Bold"/>
              </a:rPr>
              <a:t>3.</a:t>
            </a: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spc="206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เพื่อศึกษาการติดต่อระหว่าง</a:t>
            </a: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GOOGLE SHEET </a:t>
            </a:r>
          </a:p>
          <a:p>
            <a:pPr algn="just">
              <a:lnSpc>
                <a:spcPts val="4938"/>
              </a:lnSpc>
            </a:pP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en-US" sz="3600" spc="206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กับ</a:t>
            </a: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APPSHEET APPLICATION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27141" y="8536845"/>
            <a:ext cx="9409199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38"/>
              </a:lnSpc>
            </a:pPr>
            <a:r>
              <a:rPr lang="en-US" sz="3029" spc="206" dirty="0">
                <a:solidFill>
                  <a:srgbClr val="000000"/>
                </a:solidFill>
                <a:latin typeface="Sarabun Bold"/>
              </a:rPr>
              <a:t>4.</a:t>
            </a:r>
            <a:r>
              <a:rPr lang="en-US" sz="3029" spc="206" dirty="0">
                <a:solidFill>
                  <a:srgbClr val="000000"/>
                </a:solidFill>
                <a:latin typeface="Sarabun"/>
              </a:rPr>
              <a:t> </a:t>
            </a:r>
            <a:r>
              <a:rPr lang="en-US" sz="3600" spc="206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เพื่อศึกษาการติดต่อระหว่าง</a:t>
            </a: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GOOGLE SHEET</a:t>
            </a:r>
          </a:p>
          <a:p>
            <a:pPr algn="just">
              <a:lnSpc>
                <a:spcPts val="4938"/>
              </a:lnSpc>
            </a:pP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en-US" sz="3600" spc="206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ผ่านทาง</a:t>
            </a: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LINE BOT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27141" y="4179711"/>
            <a:ext cx="965286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8"/>
              </a:lnSpc>
            </a:pPr>
            <a:r>
              <a:rPr lang="en-US" sz="3029" spc="206" dirty="0">
                <a:solidFill>
                  <a:srgbClr val="000000"/>
                </a:solidFill>
                <a:latin typeface="Sarabun Bold"/>
              </a:rPr>
              <a:t>2.</a:t>
            </a: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spc="206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เพื่อศึกษาการติดต่อระหว่างอุปกรณ์ช่วยการ</a:t>
            </a:r>
            <a:endParaRPr lang="en-US" sz="3600" spc="206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>
              <a:lnSpc>
                <a:spcPts val="4938"/>
              </a:lnSpc>
            </a:pP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en-US" sz="3600" spc="206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กายภาพบำบัดผ่านทาง</a:t>
            </a:r>
            <a:r>
              <a:rPr lang="en-US" sz="3600" spc="206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GOOGLE SHEET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4271719" y="2212052"/>
            <a:ext cx="3095939" cy="28792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4271719" y="5846184"/>
            <a:ext cx="3095939" cy="2879223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 rot="5400000">
            <a:off x="14004738" y="8558160"/>
            <a:ext cx="700140" cy="700140"/>
            <a:chOff x="1371600" y="6705600"/>
            <a:chExt cx="10972800" cy="10972800"/>
          </a:xfrm>
        </p:grpSpPr>
        <p:sp>
          <p:nvSpPr>
            <p:cNvPr id="5" name="Freeform 5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279580">
            <a:off x="-1376585" y="-1981046"/>
            <a:ext cx="6478766" cy="76480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279580">
            <a:off x="-1695562" y="3791547"/>
            <a:ext cx="6478766" cy="7648046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334427" y="3821909"/>
            <a:ext cx="4314804" cy="431478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006" r="-16006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468916" y="4038461"/>
            <a:ext cx="5104346" cy="4098234"/>
            <a:chOff x="0" y="0"/>
            <a:chExt cx="7467600" cy="59956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4217" t="2287" r="4353" b="2654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108591" y="8276406"/>
            <a:ext cx="4804575" cy="1387474"/>
            <a:chOff x="0" y="0"/>
            <a:chExt cx="6406100" cy="1849966"/>
          </a:xfrm>
        </p:grpSpPr>
        <p:sp>
          <p:nvSpPr>
            <p:cNvPr id="16" name="TextBox 16"/>
            <p:cNvSpPr txBox="1"/>
            <p:nvPr/>
          </p:nvSpPr>
          <p:spPr>
            <a:xfrm>
              <a:off x="1013126" y="-95250"/>
              <a:ext cx="4379847" cy="1148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dirty="0">
                  <a:solidFill>
                    <a:srgbClr val="000000"/>
                  </a:solidFill>
                  <a:latin typeface="Pridi Regular"/>
                </a:rPr>
                <a:t>HC-SR04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4828"/>
              <a:ext cx="6406100" cy="895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000000"/>
                  </a:solidFill>
                  <a:latin typeface="Pridi Regular"/>
                </a:rPr>
                <a:t>( เซนเซอร์วัดระยะทาง )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21401" y="8295456"/>
            <a:ext cx="5799375" cy="1396999"/>
            <a:chOff x="0" y="0"/>
            <a:chExt cx="7732501" cy="1862666"/>
          </a:xfrm>
        </p:grpSpPr>
        <p:sp>
          <p:nvSpPr>
            <p:cNvPr id="19" name="TextBox 19"/>
            <p:cNvSpPr txBox="1"/>
            <p:nvPr/>
          </p:nvSpPr>
          <p:spPr>
            <a:xfrm>
              <a:off x="1286663" y="-95250"/>
              <a:ext cx="5159175" cy="1148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dirty="0">
                  <a:solidFill>
                    <a:srgbClr val="000000"/>
                  </a:solidFill>
                  <a:latin typeface="Pridi Regular"/>
                </a:rPr>
                <a:t>LSM303AGR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67528"/>
              <a:ext cx="7732501" cy="895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Pridi Regular"/>
                </a:rPr>
                <a:t>( </a:t>
              </a:r>
              <a:r>
                <a:rPr lang="en-US" sz="4000" dirty="0" err="1">
                  <a:solidFill>
                    <a:srgbClr val="000000"/>
                  </a:solidFill>
                  <a:latin typeface="Pridi Regular"/>
                </a:rPr>
                <a:t>เซนเซอร์ตรวจจับความเร่ง</a:t>
              </a:r>
              <a:r>
                <a:rPr lang="en-US" sz="4000" dirty="0">
                  <a:solidFill>
                    <a:srgbClr val="000000"/>
                  </a:solidFill>
                  <a:latin typeface="Pridi Regular"/>
                </a:rPr>
                <a:t> 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0368" y="681827"/>
            <a:ext cx="13175391" cy="2227049"/>
            <a:chOff x="0" y="0"/>
            <a:chExt cx="17567187" cy="2969399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7567187" cy="2969399"/>
              <a:chOff x="0" y="0"/>
              <a:chExt cx="5232960" cy="88453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232960" cy="884532"/>
              </a:xfrm>
              <a:custGeom>
                <a:avLst/>
                <a:gdLst/>
                <a:ahLst/>
                <a:cxnLst/>
                <a:rect l="l" t="t" r="r" b="b"/>
                <a:pathLst>
                  <a:path w="5232960" h="884532">
                    <a:moveTo>
                      <a:pt x="0" y="0"/>
                    </a:moveTo>
                    <a:lnTo>
                      <a:pt x="5232960" y="0"/>
                    </a:lnTo>
                    <a:lnTo>
                      <a:pt x="5232960" y="884532"/>
                    </a:lnTo>
                    <a:lnTo>
                      <a:pt x="0" y="884532"/>
                    </a:lnTo>
                    <a:close/>
                  </a:path>
                </a:pathLst>
              </a:custGeom>
              <a:solidFill>
                <a:srgbClr val="DBE8FC"/>
              </a:solidFill>
            </p:spPr>
          </p:sp>
        </p:grpSp>
        <p:sp>
          <p:nvSpPr>
            <p:cNvPr id="24" name="AutoShape 24"/>
            <p:cNvSpPr/>
            <p:nvPr/>
          </p:nvSpPr>
          <p:spPr>
            <a:xfrm>
              <a:off x="244403" y="1446599"/>
              <a:ext cx="3233562" cy="0"/>
            </a:xfrm>
            <a:prstGeom prst="line">
              <a:avLst/>
            </a:prstGeom>
            <a:ln w="177800" cap="rnd">
              <a:solidFill>
                <a:srgbClr val="0030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3703402" y="561827"/>
              <a:ext cx="13457123" cy="1983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783"/>
                </a:lnSpc>
                <a:spcBef>
                  <a:spcPct val="0"/>
                </a:spcBef>
              </a:pPr>
              <a:r>
                <a:rPr lang="en-US" sz="4819" spc="-96" dirty="0">
                  <a:solidFill>
                    <a:srgbClr val="0030BF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เพื่อศึกษาประสิทธิภาพการทำงานของเซ็นเซอร์ในอุปกรณ์ช่วยการกายภาพบำบัด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19667" y="518864"/>
              <a:ext cx="2858265" cy="965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783"/>
                </a:lnSpc>
                <a:spcBef>
                  <a:spcPct val="0"/>
                </a:spcBef>
              </a:pPr>
              <a:r>
                <a:rPr lang="en-US" sz="4819" spc="-96" dirty="0" err="1">
                  <a:solidFill>
                    <a:srgbClr val="0030BF"/>
                  </a:solidFill>
                  <a:cs typeface="Pridi Regular Bold"/>
                </a:rPr>
                <a:t>ตอนที่</a:t>
              </a:r>
              <a:r>
                <a:rPr lang="en-US" sz="4819" spc="-96" dirty="0">
                  <a:solidFill>
                    <a:srgbClr val="0030BF"/>
                  </a:solidFill>
                  <a:cs typeface="Pridi Regular Bold"/>
                </a:rPr>
                <a:t> 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486" t="9111" r="5009" b="338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4935" y="-6926126"/>
            <a:ext cx="3366448" cy="8641195"/>
            <a:chOff x="0" y="0"/>
            <a:chExt cx="4488597" cy="1152159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9742330"/>
              <a:ext cx="4488597" cy="177926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7937038"/>
              <a:ext cx="4488597" cy="177926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157774"/>
              <a:ext cx="4488597" cy="17792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352482"/>
              <a:ext cx="4488597" cy="177926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5389847"/>
              <a:ext cx="4488597" cy="177926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84556"/>
              <a:ext cx="4488597" cy="17792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1805292"/>
              <a:ext cx="4488597" cy="17792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4488597" cy="1779264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-527640" y="5929476"/>
            <a:ext cx="3099153" cy="4663272"/>
            <a:chOff x="0" y="0"/>
            <a:chExt cx="4132204" cy="621769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709906" y="5257505"/>
              <a:ext cx="2422298" cy="96019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709906" y="4283269"/>
              <a:ext cx="2422298" cy="96019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709906" y="3323079"/>
              <a:ext cx="2422298" cy="96019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709906" y="2348843"/>
              <a:ext cx="2422298" cy="96019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709906" y="2908663"/>
              <a:ext cx="2422298" cy="96019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709906" y="1934426"/>
              <a:ext cx="2422298" cy="96019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709906" y="974236"/>
              <a:ext cx="2422298" cy="96019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709906" y="0"/>
              <a:ext cx="2422298" cy="96019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5257505"/>
              <a:ext cx="2422298" cy="96019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283269"/>
              <a:ext cx="2422298" cy="96019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323079"/>
              <a:ext cx="2422298" cy="96019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348843"/>
              <a:ext cx="2422298" cy="96019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908663"/>
              <a:ext cx="2422298" cy="96019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1934426"/>
              <a:ext cx="2422298" cy="96019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974236"/>
              <a:ext cx="2422298" cy="960190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2422298" cy="960190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-222899" y="2202542"/>
            <a:ext cx="2794412" cy="3193763"/>
            <a:chOff x="0" y="0"/>
            <a:chExt cx="3725883" cy="4258351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171074" y="3600739"/>
              <a:ext cx="1658974" cy="657611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171074" y="2933508"/>
              <a:ext cx="1658974" cy="657611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171074" y="2275897"/>
              <a:ext cx="1658974" cy="657611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171074" y="1608666"/>
              <a:ext cx="1658974" cy="657611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171074" y="1992073"/>
              <a:ext cx="1658974" cy="657611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171074" y="1324842"/>
              <a:ext cx="1658974" cy="657611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171074" y="667231"/>
              <a:ext cx="1658974" cy="657611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1171074" y="0"/>
              <a:ext cx="1658974" cy="657611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600739"/>
              <a:ext cx="1658974" cy="657611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933508"/>
              <a:ext cx="1658974" cy="657611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2275897"/>
              <a:ext cx="1658974" cy="657611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1608666"/>
              <a:ext cx="1658974" cy="657611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1992073"/>
              <a:ext cx="1658974" cy="657611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1324842"/>
              <a:ext cx="1658974" cy="657611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67231"/>
              <a:ext cx="1658974" cy="657611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1658974" cy="657611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2066909" y="3600739"/>
              <a:ext cx="1658974" cy="657611"/>
            </a:xfrm>
            <a:prstGeom prst="rect">
              <a:avLst/>
            </a:prstGeom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2066909" y="2933508"/>
              <a:ext cx="1658974" cy="657611"/>
            </a:xfrm>
            <a:prstGeom prst="rect">
              <a:avLst/>
            </a:prstGeom>
          </p:spPr>
        </p:pic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2066909" y="2275897"/>
              <a:ext cx="1658974" cy="657611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2066909" y="1608666"/>
              <a:ext cx="1658974" cy="657611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2066909" y="1992073"/>
              <a:ext cx="1658974" cy="657611"/>
            </a:xfrm>
            <a:prstGeom prst="rect">
              <a:avLst/>
            </a:prstGeom>
          </p:spPr>
        </p:pic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2066909" y="1324842"/>
              <a:ext cx="1658974" cy="657611"/>
            </a:xfrm>
            <a:prstGeom prst="rect">
              <a:avLst/>
            </a:prstGeom>
          </p:spPr>
        </p:pic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2066909" y="667231"/>
              <a:ext cx="1658974" cy="657611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2066909" y="0"/>
              <a:ext cx="1658974" cy="657611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95836" y="3600739"/>
              <a:ext cx="1658974" cy="657611"/>
            </a:xfrm>
            <a:prstGeom prst="rect">
              <a:avLst/>
            </a:prstGeom>
          </p:spPr>
        </p:pic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95836" y="2933508"/>
              <a:ext cx="1658974" cy="657611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95836" y="2275897"/>
              <a:ext cx="1658974" cy="657611"/>
            </a:xfrm>
            <a:prstGeom prst="rect">
              <a:avLst/>
            </a:prstGeom>
          </p:spPr>
        </p:pic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95836" y="1608666"/>
              <a:ext cx="1658974" cy="657611"/>
            </a:xfrm>
            <a:prstGeom prst="rect">
              <a:avLst/>
            </a:prstGeom>
          </p:spPr>
        </p:pic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95836" y="1992073"/>
              <a:ext cx="1658974" cy="657611"/>
            </a:xfrm>
            <a:prstGeom prst="rect">
              <a:avLst/>
            </a:prstGeom>
          </p:spPr>
        </p:pic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95836" y="1324842"/>
              <a:ext cx="1658974" cy="657611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95836" y="667231"/>
              <a:ext cx="1658974" cy="657611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895836" y="0"/>
              <a:ext cx="1658974" cy="657611"/>
            </a:xfrm>
            <a:prstGeom prst="rect">
              <a:avLst/>
            </a:prstGeom>
          </p:spPr>
        </p:pic>
      </p:grpSp>
      <p:sp>
        <p:nvSpPr>
          <p:cNvPr id="61" name="TextBox 61"/>
          <p:cNvSpPr txBox="1"/>
          <p:nvPr/>
        </p:nvSpPr>
        <p:spPr>
          <a:xfrm>
            <a:off x="-400190" y="687705"/>
            <a:ext cx="3594793" cy="61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cs typeface="Prompt Light Bold"/>
              </a:rPr>
              <a:t>ชื่่อเซ็นเซอร์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-311545" y="3742274"/>
            <a:ext cx="3417502" cy="118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1"/>
              </a:lnSpc>
            </a:pPr>
            <a:r>
              <a:rPr lang="en-US" sz="3422" dirty="0">
                <a:solidFill>
                  <a:srgbClr val="000000"/>
                </a:solidFill>
                <a:latin typeface="Prompt Light Bold"/>
              </a:rPr>
              <a:t>(Ultrasonic)</a:t>
            </a:r>
          </a:p>
          <a:p>
            <a:pPr algn="ctr">
              <a:lnSpc>
                <a:spcPts val="4791"/>
              </a:lnSpc>
            </a:pPr>
            <a:r>
              <a:rPr lang="en-US" sz="3422" dirty="0">
                <a:solidFill>
                  <a:srgbClr val="000000"/>
                </a:solidFill>
                <a:latin typeface="Prompt Light Bold"/>
              </a:rPr>
              <a:t>Sensor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-400190" y="3053613"/>
            <a:ext cx="3594793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rompt Light Bold"/>
              </a:rPr>
              <a:t>HC-SR04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-311545" y="7849073"/>
            <a:ext cx="3417502" cy="117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1"/>
              </a:lnSpc>
            </a:pPr>
            <a:r>
              <a:rPr lang="en-US" sz="3422">
                <a:solidFill>
                  <a:srgbClr val="000000"/>
                </a:solidFill>
                <a:latin typeface="Prompt Light Bold"/>
              </a:rPr>
              <a:t>(Gyroscope)</a:t>
            </a:r>
          </a:p>
          <a:p>
            <a:pPr algn="ctr">
              <a:lnSpc>
                <a:spcPts val="4791"/>
              </a:lnSpc>
            </a:pPr>
            <a:r>
              <a:rPr lang="en-US" sz="3422">
                <a:solidFill>
                  <a:srgbClr val="000000"/>
                </a:solidFill>
                <a:latin typeface="Prompt Light Bold"/>
              </a:rPr>
              <a:t>Sensor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-400190" y="7078406"/>
            <a:ext cx="3594793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Prompt Light Bold"/>
              </a:rPr>
              <a:t>LSM303AGR</a:t>
            </a:r>
          </a:p>
        </p:txBody>
      </p:sp>
      <p:pic>
        <p:nvPicPr>
          <p:cNvPr id="66" name="Picture 66"/>
          <p:cNvPicPr>
            <a:picLocks noChangeAspect="1"/>
          </p:cNvPicPr>
          <p:nvPr/>
        </p:nvPicPr>
        <p:blipFill>
          <a:blip r:embed="rId3"/>
          <a:srcRect l="77431" t="41614" r="3163" b="44710"/>
          <a:stretch>
            <a:fillRect/>
          </a:stretch>
        </p:blipFill>
        <p:spPr>
          <a:xfrm>
            <a:off x="14684101" y="2981384"/>
            <a:ext cx="3366448" cy="1334448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13190315" y="3299679"/>
            <a:ext cx="6781780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5259FF"/>
                </a:solidFill>
                <a:latin typeface="Prompt Bold"/>
              </a:rPr>
              <a:t>100%</a:t>
            </a: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3"/>
          <a:srcRect l="77431" t="41614" r="3163" b="44710"/>
          <a:stretch>
            <a:fillRect/>
          </a:stretch>
        </p:blipFill>
        <p:spPr>
          <a:xfrm>
            <a:off x="14684101" y="6742017"/>
            <a:ext cx="3366448" cy="1334448"/>
          </a:xfrm>
          <a:prstGeom prst="rect">
            <a:avLst/>
          </a:prstGeom>
        </p:spPr>
      </p:pic>
      <p:sp>
        <p:nvSpPr>
          <p:cNvPr id="69" name="TextBox 69"/>
          <p:cNvSpPr txBox="1"/>
          <p:nvPr/>
        </p:nvSpPr>
        <p:spPr>
          <a:xfrm>
            <a:off x="13190315" y="6778686"/>
            <a:ext cx="6781780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5259FF"/>
                </a:solidFill>
                <a:latin typeface="Prompt Bold"/>
              </a:rPr>
              <a:t>70%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279580">
            <a:off x="14179405" y="-1566819"/>
            <a:ext cx="6478766" cy="76480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279580">
            <a:off x="-936548" y="4537878"/>
            <a:ext cx="6478766" cy="76480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4236056" y="2137883"/>
            <a:ext cx="3095939" cy="28792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4236056" y="5772015"/>
            <a:ext cx="3095939" cy="2879223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 rot="5400000">
            <a:off x="13899094" y="8361901"/>
            <a:ext cx="700140" cy="700140"/>
            <a:chOff x="1371600" y="6705600"/>
            <a:chExt cx="10972800" cy="10972800"/>
          </a:xfrm>
        </p:grpSpPr>
        <p:sp>
          <p:nvSpPr>
            <p:cNvPr id="7" name="Freeform 7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r="33533" b="50375"/>
          <a:stretch>
            <a:fillRect/>
          </a:stretch>
        </p:blipFill>
        <p:spPr>
          <a:xfrm>
            <a:off x="12244965" y="7020470"/>
            <a:ext cx="5504707" cy="294242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73772" y="633730"/>
            <a:ext cx="13175391" cy="2227049"/>
            <a:chOff x="-1" y="0"/>
            <a:chExt cx="17567187" cy="2969399"/>
          </a:xfrm>
        </p:grpSpPr>
        <p:grpSp>
          <p:nvGrpSpPr>
            <p:cNvPr id="10" name="Group 10"/>
            <p:cNvGrpSpPr/>
            <p:nvPr/>
          </p:nvGrpSpPr>
          <p:grpSpPr>
            <a:xfrm>
              <a:off x="-1" y="0"/>
              <a:ext cx="17567187" cy="2969399"/>
              <a:chOff x="0" y="0"/>
              <a:chExt cx="5232960" cy="88453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232960" cy="884532"/>
              </a:xfrm>
              <a:custGeom>
                <a:avLst/>
                <a:gdLst/>
                <a:ahLst/>
                <a:cxnLst/>
                <a:rect l="l" t="t" r="r" b="b"/>
                <a:pathLst>
                  <a:path w="5232960" h="884532">
                    <a:moveTo>
                      <a:pt x="0" y="0"/>
                    </a:moveTo>
                    <a:lnTo>
                      <a:pt x="5232960" y="0"/>
                    </a:lnTo>
                    <a:lnTo>
                      <a:pt x="5232960" y="884532"/>
                    </a:lnTo>
                    <a:lnTo>
                      <a:pt x="0" y="884532"/>
                    </a:lnTo>
                    <a:close/>
                  </a:path>
                </a:pathLst>
              </a:custGeom>
              <a:solidFill>
                <a:srgbClr val="DBE8FC"/>
              </a:solidFill>
            </p:spPr>
          </p:sp>
        </p:grpSp>
        <p:sp>
          <p:nvSpPr>
            <p:cNvPr id="12" name="AutoShape 12"/>
            <p:cNvSpPr/>
            <p:nvPr/>
          </p:nvSpPr>
          <p:spPr>
            <a:xfrm>
              <a:off x="244403" y="1446599"/>
              <a:ext cx="3233562" cy="0"/>
            </a:xfrm>
            <a:prstGeom prst="line">
              <a:avLst/>
            </a:prstGeom>
            <a:ln w="177800" cap="rnd">
              <a:solidFill>
                <a:srgbClr val="0030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3703401" y="561827"/>
              <a:ext cx="13457123" cy="19834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783"/>
                </a:lnSpc>
              </a:pPr>
              <a:r>
                <a:rPr lang="en-US" sz="4800" spc="-96" dirty="0" err="1">
                  <a:solidFill>
                    <a:srgbClr val="0030BF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เพื่อศึกษาการติดต่อระหว่างอุปกรณ์ช่วยการ</a:t>
              </a:r>
              <a:r>
                <a:rPr lang="en-US" sz="4800" spc="-96" dirty="0" err="1">
                  <a:solidFill>
                    <a:srgbClr val="0030BF"/>
                  </a:solidFill>
                  <a:latin typeface="Pridi Regular Bold"/>
                </a:rPr>
                <a:t>กายภาพบำบัดผ่าน</a:t>
              </a:r>
              <a:endParaRPr lang="en-US" sz="4800" spc="-96" dirty="0">
                <a:solidFill>
                  <a:srgbClr val="0030BF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 marL="0" lvl="0" indent="0">
                <a:lnSpc>
                  <a:spcPts val="5783"/>
                </a:lnSpc>
                <a:spcBef>
                  <a:spcPct val="0"/>
                </a:spcBef>
              </a:pPr>
              <a:r>
                <a:rPr lang="en-US" sz="4819" spc="-96" dirty="0" err="1">
                  <a:solidFill>
                    <a:srgbClr val="0030BF"/>
                  </a:solidFill>
                  <a:latin typeface="Pridi Regular Bold"/>
                </a:rPr>
                <a:t>ทาง</a:t>
              </a:r>
              <a:r>
                <a:rPr lang="en-US" sz="4819" spc="-96" dirty="0">
                  <a:solidFill>
                    <a:srgbClr val="0030BF"/>
                  </a:solidFill>
                  <a:latin typeface="Pridi Regular Bold"/>
                </a:rPr>
                <a:t> Google Sheet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19667" y="518864"/>
              <a:ext cx="2858265" cy="965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783"/>
                </a:lnSpc>
                <a:spcBef>
                  <a:spcPct val="0"/>
                </a:spcBef>
              </a:pPr>
              <a:r>
                <a:rPr lang="en-US" sz="4819" spc="-96" dirty="0" err="1">
                  <a:solidFill>
                    <a:srgbClr val="0030BF"/>
                  </a:solidFill>
                  <a:cs typeface="Pridi Regular Bold"/>
                </a:rPr>
                <a:t>ตอนที่</a:t>
              </a:r>
              <a:r>
                <a:rPr lang="en-US" sz="4819" spc="-96" dirty="0">
                  <a:solidFill>
                    <a:srgbClr val="0030BF"/>
                  </a:solidFill>
                  <a:cs typeface="Pridi Regular Bold"/>
                </a:rPr>
                <a:t> 2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 l="6026" t="1198" b="10255"/>
          <a:stretch>
            <a:fillRect/>
          </a:stretch>
        </p:blipFill>
        <p:spPr>
          <a:xfrm>
            <a:off x="1184932" y="7099722"/>
            <a:ext cx="4507932" cy="286317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833646" y="3868633"/>
            <a:ext cx="3210505" cy="131338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2715664" y="5711642"/>
            <a:ext cx="1341215" cy="69072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788115" y="4072253"/>
            <a:ext cx="1674942" cy="86259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03321" y="2832204"/>
            <a:ext cx="4151114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000000"/>
                </a:solidFill>
                <a:latin typeface="Mitr SemiBold"/>
              </a:rPr>
              <a:t>Google Sheet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696200" y="3426464"/>
            <a:ext cx="6115067" cy="3016767"/>
            <a:chOff x="0" y="0"/>
            <a:chExt cx="8153423" cy="4022356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32606" y="388184"/>
              <a:ext cx="7449133" cy="3221247"/>
            </a:xfrm>
            <a:prstGeom prst="rect">
              <a:avLst/>
            </a:prstGeom>
          </p:spPr>
        </p:pic>
        <p:grpSp>
          <p:nvGrpSpPr>
            <p:cNvPr id="22" name="Group 22"/>
            <p:cNvGrpSpPr/>
            <p:nvPr/>
          </p:nvGrpSpPr>
          <p:grpSpPr>
            <a:xfrm>
              <a:off x="0" y="0"/>
              <a:ext cx="1066519" cy="1066519"/>
              <a:chOff x="0" y="0"/>
              <a:chExt cx="1913890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0" y="2955837"/>
              <a:ext cx="1066519" cy="1066519"/>
              <a:chOff x="0" y="0"/>
              <a:chExt cx="1913890" cy="19138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7086904" y="2993937"/>
              <a:ext cx="1028419" cy="1028419"/>
              <a:chOff x="0" y="0"/>
              <a:chExt cx="1913890" cy="191389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7074204" y="0"/>
              <a:ext cx="1079219" cy="1079219"/>
              <a:chOff x="0" y="0"/>
              <a:chExt cx="1913890" cy="191389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5263088" flipV="1">
            <a:off x="13967771" y="3943778"/>
            <a:ext cx="3178303" cy="2300297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524195" y="6632362"/>
            <a:ext cx="3829407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000000"/>
                </a:solidFill>
                <a:latin typeface="Mitr SemiBold"/>
              </a:rPr>
              <a:t>Kidbright32i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90800" y="3029163"/>
            <a:ext cx="1920665" cy="852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>
                <a:solidFill>
                  <a:srgbClr val="000000"/>
                </a:solidFill>
                <a:latin typeface="Mitr SemiBold"/>
              </a:rPr>
              <a:t>IFTTT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2393" t="13233" r="9084" b="824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7327" y="1951554"/>
            <a:ext cx="3366448" cy="8641195"/>
            <a:chOff x="0" y="0"/>
            <a:chExt cx="4488597" cy="1152159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9742330"/>
              <a:ext cx="4488597" cy="177926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7937038"/>
              <a:ext cx="4488597" cy="177926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157774"/>
              <a:ext cx="4488597" cy="17792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352482"/>
              <a:ext cx="4488597" cy="177926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5389847"/>
              <a:ext cx="4488597" cy="177926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84556"/>
              <a:ext cx="4488597" cy="17792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1805292"/>
              <a:ext cx="4488597" cy="17792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4488597" cy="1779264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-794935" y="-6926126"/>
            <a:ext cx="3366448" cy="8641195"/>
            <a:chOff x="0" y="0"/>
            <a:chExt cx="4488597" cy="1152159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9742330"/>
              <a:ext cx="4488597" cy="177926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7937038"/>
              <a:ext cx="4488597" cy="177926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157774"/>
              <a:ext cx="4488597" cy="1779264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352482"/>
              <a:ext cx="4488597" cy="1779264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5389847"/>
              <a:ext cx="4488597" cy="1779264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84556"/>
              <a:ext cx="4488597" cy="1779264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1805292"/>
              <a:ext cx="4488597" cy="177926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4488597" cy="1779264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186811" y="528955"/>
            <a:ext cx="2215383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cs typeface="Prompt Light Bold"/>
              </a:rPr>
              <a:t>กรณี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569586" y="4769814"/>
            <a:ext cx="3728177" cy="198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cs typeface="Prompt Light Bold"/>
              </a:rPr>
              <a:t>อุปกรณ์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cs typeface="Prompt Light Bold"/>
              </a:rPr>
              <a:t>แสดงค่า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cs typeface="Prompt Light Bold"/>
              </a:rPr>
              <a:t>เป็นตัวเลข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80842" y="2473065"/>
            <a:ext cx="6781780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cs typeface="Noto Sans Thai SemiCondensed Bold"/>
              </a:rPr>
              <a:t>โหมดการเดิน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80842" y="5048250"/>
            <a:ext cx="6781780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cs typeface="Noto Sans Thai SemiCondensed Bold"/>
              </a:rPr>
              <a:t>โหมดแขนและขา</a:t>
            </a:r>
            <a:endParaRPr lang="en-US" sz="5199" dirty="0">
              <a:solidFill>
                <a:srgbClr val="000000"/>
              </a:solidFill>
              <a:cs typeface="Noto Sans Thai SemiCondensed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5319786" y="1951553"/>
            <a:ext cx="3366448" cy="8641196"/>
            <a:chOff x="0" y="0"/>
            <a:chExt cx="4488597" cy="11521594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9742330"/>
              <a:ext cx="4488597" cy="1779264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7937038"/>
              <a:ext cx="4488597" cy="1779264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6157774"/>
              <a:ext cx="4488597" cy="1779264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4352482"/>
              <a:ext cx="4488597" cy="1779264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5389847"/>
              <a:ext cx="4488597" cy="1779264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3584556"/>
              <a:ext cx="4488597" cy="1779264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1805292"/>
              <a:ext cx="4488597" cy="1779264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/>
            <a:srcRect l="77431" t="41614" r="3163" b="44710"/>
            <a:stretch>
              <a:fillRect/>
            </a:stretch>
          </p:blipFill>
          <p:spPr>
            <a:xfrm>
              <a:off x="0" y="0"/>
              <a:ext cx="4488597" cy="1779264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3444032" y="5294324"/>
            <a:ext cx="6781780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5271FF"/>
                </a:solidFill>
                <a:latin typeface="Prompt Bold"/>
              </a:rPr>
              <a:t>100%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2573" t="13450" r="9153" b="82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885" r="3655"/>
          <a:stretch>
            <a:fillRect/>
          </a:stretch>
        </p:blipFill>
        <p:spPr>
          <a:xfrm>
            <a:off x="9144000" y="4217310"/>
            <a:ext cx="6006617" cy="3153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56419" y="2921300"/>
            <a:ext cx="6781780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cs typeface="Noto Sans Thai SemiCondensed Bold"/>
              </a:rPr>
              <a:t>โหมดสายตา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794935" y="1951553"/>
            <a:ext cx="3366448" cy="8641195"/>
            <a:chOff x="0" y="0"/>
            <a:chExt cx="4488597" cy="1152159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9742330"/>
              <a:ext cx="4488597" cy="17792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7937038"/>
              <a:ext cx="4488597" cy="177926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6157774"/>
              <a:ext cx="4488597" cy="177926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4352482"/>
              <a:ext cx="4488597" cy="17792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5389847"/>
              <a:ext cx="4488597" cy="17792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3584556"/>
              <a:ext cx="4488597" cy="17792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1805292"/>
              <a:ext cx="4488597" cy="1779264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0"/>
              <a:ext cx="4488597" cy="1779264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-794935" y="-6926126"/>
            <a:ext cx="3366448" cy="8641195"/>
            <a:chOff x="0" y="0"/>
            <a:chExt cx="4488597" cy="11521593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9742330"/>
              <a:ext cx="4488597" cy="1779264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7937038"/>
              <a:ext cx="4488597" cy="1779264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6157774"/>
              <a:ext cx="4488597" cy="1779264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4352482"/>
              <a:ext cx="4488597" cy="1779264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5389847"/>
              <a:ext cx="4488597" cy="177926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3584556"/>
              <a:ext cx="4488597" cy="1779264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1805292"/>
              <a:ext cx="4488597" cy="1779264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0"/>
              <a:ext cx="4488597" cy="1779264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5319786" y="1951553"/>
            <a:ext cx="3366448" cy="8641195"/>
            <a:chOff x="0" y="0"/>
            <a:chExt cx="4488597" cy="11521593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9742330"/>
              <a:ext cx="4488597" cy="177926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7937038"/>
              <a:ext cx="4488597" cy="1779264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6157774"/>
              <a:ext cx="4488597" cy="1779264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4352482"/>
              <a:ext cx="4488597" cy="1779264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5389847"/>
              <a:ext cx="4488597" cy="1779264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3584556"/>
              <a:ext cx="4488597" cy="1779264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1805292"/>
              <a:ext cx="4488597" cy="1779264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/>
            <a:srcRect l="77431" t="41614" r="3163" b="44710"/>
            <a:stretch>
              <a:fillRect/>
            </a:stretch>
          </p:blipFill>
          <p:spPr>
            <a:xfrm>
              <a:off x="0" y="0"/>
              <a:ext cx="4488597" cy="1779264"/>
            </a:xfrm>
            <a:prstGeom prst="rect">
              <a:avLst/>
            </a:prstGeom>
          </p:spPr>
        </p:pic>
      </p:grpSp>
      <p:sp>
        <p:nvSpPr>
          <p:cNvPr id="31" name="TextBox 31"/>
          <p:cNvSpPr txBox="1"/>
          <p:nvPr/>
        </p:nvSpPr>
        <p:spPr>
          <a:xfrm>
            <a:off x="186811" y="528955"/>
            <a:ext cx="2215383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cs typeface="Prompt Light Bold"/>
              </a:rPr>
              <a:t>กรณี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569586" y="4769814"/>
            <a:ext cx="3728177" cy="198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cs typeface="Prompt Light Bold"/>
              </a:rPr>
              <a:t>อุปกรณ์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cs typeface="Prompt Light Bold"/>
              </a:rPr>
              <a:t>แสดงค่า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cs typeface="Prompt Light Bold"/>
              </a:rPr>
              <a:t>เป็นรูปภาพ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444032" y="5294324"/>
            <a:ext cx="6781780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5259FF"/>
                </a:solidFill>
                <a:latin typeface="Prompt Bold"/>
              </a:rPr>
              <a:t>100%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-936548" y="4440389"/>
            <a:ext cx="6478766" cy="76480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-936548" y="-1590199"/>
            <a:ext cx="6478766" cy="76480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596520" y="1137058"/>
            <a:ext cx="3095939" cy="287922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9023" y="773474"/>
            <a:ext cx="13175391" cy="2227049"/>
            <a:chOff x="0" y="0"/>
            <a:chExt cx="17567187" cy="296939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7567187" cy="2969399"/>
              <a:chOff x="0" y="0"/>
              <a:chExt cx="5232960" cy="8845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232960" cy="884532"/>
              </a:xfrm>
              <a:custGeom>
                <a:avLst/>
                <a:gdLst/>
                <a:ahLst/>
                <a:cxnLst/>
                <a:rect l="l" t="t" r="r" b="b"/>
                <a:pathLst>
                  <a:path w="5232960" h="884532">
                    <a:moveTo>
                      <a:pt x="0" y="0"/>
                    </a:moveTo>
                    <a:lnTo>
                      <a:pt x="5232960" y="0"/>
                    </a:lnTo>
                    <a:lnTo>
                      <a:pt x="5232960" y="884532"/>
                    </a:lnTo>
                    <a:lnTo>
                      <a:pt x="0" y="884532"/>
                    </a:lnTo>
                    <a:close/>
                  </a:path>
                </a:pathLst>
              </a:custGeom>
              <a:solidFill>
                <a:srgbClr val="DBE8FC"/>
              </a:solidFill>
            </p:spPr>
          </p:sp>
        </p:grpSp>
        <p:sp>
          <p:nvSpPr>
            <p:cNvPr id="8" name="AutoShape 8"/>
            <p:cNvSpPr/>
            <p:nvPr/>
          </p:nvSpPr>
          <p:spPr>
            <a:xfrm>
              <a:off x="244403" y="1446599"/>
              <a:ext cx="3233562" cy="0"/>
            </a:xfrm>
            <a:prstGeom prst="line">
              <a:avLst/>
            </a:prstGeom>
            <a:ln w="177800" cap="rnd">
              <a:solidFill>
                <a:srgbClr val="0030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3703402" y="561827"/>
              <a:ext cx="13457123" cy="1983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83"/>
                </a:lnSpc>
              </a:pPr>
              <a:r>
                <a:rPr lang="en-US" sz="5400" spc="-96" dirty="0" err="1">
                  <a:solidFill>
                    <a:srgbClr val="0030BF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เพื่อศึกษาการติดต่อระหว่าง</a:t>
              </a:r>
              <a:r>
                <a:rPr lang="en-US" sz="5400" spc="-96" dirty="0">
                  <a:solidFill>
                    <a:srgbClr val="0030BF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en-US" sz="4400" b="1" spc="-96" dirty="0">
                  <a:solidFill>
                    <a:srgbClr val="0030BF"/>
                  </a:solidFill>
                  <a:latin typeface="Pridi Regular" panose="020B0604020202020204" charset="-34"/>
                  <a:cs typeface="Pridi Regular" panose="020B0604020202020204" charset="-34"/>
                </a:rPr>
                <a:t>Google Sheet</a:t>
              </a:r>
              <a:r>
                <a:rPr lang="en-US" sz="4400" b="1" spc="-24" dirty="0">
                  <a:solidFill>
                    <a:srgbClr val="0030BF"/>
                  </a:solidFill>
                  <a:latin typeface="Pridi Regular" panose="020B0604020202020204" charset="-34"/>
                  <a:cs typeface="Pridi Regular" panose="020B0604020202020204" charset="-34"/>
                </a:rPr>
                <a:t> </a:t>
              </a:r>
            </a:p>
            <a:p>
              <a:pPr marL="0" lvl="0" indent="0">
                <a:lnSpc>
                  <a:spcPts val="5783"/>
                </a:lnSpc>
                <a:spcBef>
                  <a:spcPct val="0"/>
                </a:spcBef>
              </a:pPr>
              <a:r>
                <a:rPr lang="en-US" sz="1400" spc="-24" dirty="0">
                  <a:solidFill>
                    <a:srgbClr val="0030BF"/>
                  </a:solidFill>
                  <a:latin typeface="Arimo Bold"/>
                </a:rPr>
                <a:t> </a:t>
              </a:r>
              <a:r>
                <a:rPr lang="en-US" sz="4000" spc="-24" dirty="0" err="1">
                  <a:solidFill>
                    <a:srgbClr val="0030BF"/>
                  </a:solidFill>
                  <a:latin typeface="Arimo Bold"/>
                </a:rPr>
                <a:t>กับ</a:t>
              </a:r>
              <a:r>
                <a:rPr lang="en-US" sz="4000" spc="-24" dirty="0">
                  <a:solidFill>
                    <a:srgbClr val="0030BF"/>
                  </a:solidFill>
                  <a:latin typeface="Arimo Bold"/>
                </a:rPr>
                <a:t> </a:t>
              </a:r>
              <a:r>
                <a:rPr lang="en-US" sz="4400" b="1" spc="-24" dirty="0" err="1">
                  <a:solidFill>
                    <a:srgbClr val="0030BF"/>
                  </a:solidFill>
                  <a:latin typeface="Pridi Regular" panose="020B0604020202020204" charset="-34"/>
                  <a:cs typeface="Pridi Regular" panose="020B0604020202020204" charset="-34"/>
                </a:rPr>
                <a:t>AppSheet</a:t>
              </a:r>
              <a:r>
                <a:rPr lang="en-US" sz="4400" b="1" spc="-24" dirty="0">
                  <a:solidFill>
                    <a:srgbClr val="0030BF"/>
                  </a:solidFill>
                  <a:latin typeface="Pridi Regular" panose="020B0604020202020204" charset="-34"/>
                  <a:cs typeface="Pridi Regular" panose="020B0604020202020204" charset="-34"/>
                </a:rPr>
                <a:t> Application</a:t>
              </a:r>
              <a:endParaRPr lang="en-US" sz="3600" b="1" spc="-24" dirty="0">
                <a:solidFill>
                  <a:srgbClr val="0030BF"/>
                </a:solidFill>
                <a:latin typeface="Pridi Regular" panose="020B0604020202020204" charset="-34"/>
                <a:cs typeface="Pridi Regular" panose="020B0604020202020204" charset="-3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19667" y="518864"/>
              <a:ext cx="2858265" cy="965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783"/>
                </a:lnSpc>
                <a:spcBef>
                  <a:spcPct val="0"/>
                </a:spcBef>
              </a:pPr>
              <a:r>
                <a:rPr lang="en-US" sz="4819" spc="-96">
                  <a:solidFill>
                    <a:srgbClr val="0030BF"/>
                  </a:solidFill>
                  <a:cs typeface="Pridi Regular Bold"/>
                </a:rPr>
                <a:t>ตอนที่ 3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70552" y="4188234"/>
            <a:ext cx="4151114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000000"/>
                </a:solidFill>
                <a:latin typeface="Mitr SemiBold"/>
              </a:rPr>
              <a:t>Google Sheet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4817520"/>
            <a:ext cx="6115067" cy="3016767"/>
            <a:chOff x="0" y="0"/>
            <a:chExt cx="8153423" cy="402235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32606" y="388184"/>
              <a:ext cx="7449133" cy="3221247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>
              <a:off x="0" y="0"/>
              <a:ext cx="1066519" cy="1066519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2955837"/>
              <a:ext cx="1066519" cy="1066519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7086904" y="2993937"/>
              <a:ext cx="1028419" cy="1028419"/>
              <a:chOff x="0" y="0"/>
              <a:chExt cx="1913890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7074204" y="0"/>
              <a:ext cx="1079219" cy="1079219"/>
              <a:chOff x="0" y="0"/>
              <a:chExt cx="1913890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AC259"/>
              </a:solidFill>
            </p:spPr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093388" y="5885327"/>
            <a:ext cx="1674942" cy="86259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425569" y="5663657"/>
            <a:ext cx="6473222" cy="1678243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166874" y="4350159"/>
            <a:ext cx="2990612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 err="1">
                <a:solidFill>
                  <a:srgbClr val="000000"/>
                </a:solidFill>
                <a:latin typeface="Mitr SemiBold"/>
              </a:rPr>
              <a:t>Appsheet</a:t>
            </a:r>
            <a:endParaRPr lang="en-US" sz="4899" dirty="0">
              <a:solidFill>
                <a:srgbClr val="000000"/>
              </a:solidFill>
              <a:latin typeface="Mitr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803</Words>
  <Application>Microsoft Office PowerPoint</Application>
  <PresentationFormat>กำหนดเอง</PresentationFormat>
  <Paragraphs>146</Paragraphs>
  <Slides>25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25</vt:i4>
      </vt:variant>
    </vt:vector>
  </HeadingPairs>
  <TitlesOfParts>
    <vt:vector size="40" baseType="lpstr">
      <vt:lpstr>AngsanaUPC</vt:lpstr>
      <vt:lpstr>Sarabun Bold</vt:lpstr>
      <vt:lpstr>Arial</vt:lpstr>
      <vt:lpstr>Bukhari Script Bold</vt:lpstr>
      <vt:lpstr>Calibri</vt:lpstr>
      <vt:lpstr>Sarabun</vt:lpstr>
      <vt:lpstr>Pridi Regular Bold</vt:lpstr>
      <vt:lpstr>Arimo Bold</vt:lpstr>
      <vt:lpstr>Prompt Bold</vt:lpstr>
      <vt:lpstr>Mitr SemiBold</vt:lpstr>
      <vt:lpstr>Prompt Light Bold</vt:lpstr>
      <vt:lpstr>Angsana New</vt:lpstr>
      <vt:lpstr>Pridi Regular</vt:lpstr>
      <vt:lpstr>Segoe UI Historic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อุปกรณ์ช่วยกายภาพบำบัด-001</dc:title>
  <dc:creator>IT-Station</dc:creator>
  <cp:lastModifiedBy>Threeamet Chuaypayuonmg</cp:lastModifiedBy>
  <cp:revision>16</cp:revision>
  <dcterms:created xsi:type="dcterms:W3CDTF">2006-08-16T00:00:00Z</dcterms:created>
  <dcterms:modified xsi:type="dcterms:W3CDTF">2022-01-13T13:45:55Z</dcterms:modified>
  <dc:identifier>DAEoyuT1JUY</dc:identifier>
</cp:coreProperties>
</file>